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75" r:id="rId2"/>
  </p:sldMasterIdLst>
  <p:notesMasterIdLst>
    <p:notesMasterId r:id="rId38"/>
  </p:notesMasterIdLst>
  <p:sldIdLst>
    <p:sldId id="332" r:id="rId3"/>
    <p:sldId id="615" r:id="rId4"/>
    <p:sldId id="1183" r:id="rId5"/>
    <p:sldId id="1020" r:id="rId6"/>
    <p:sldId id="842" r:id="rId7"/>
    <p:sldId id="1205" r:id="rId8"/>
    <p:sldId id="1233" r:id="rId9"/>
    <p:sldId id="1203" r:id="rId10"/>
    <p:sldId id="1206" r:id="rId11"/>
    <p:sldId id="654" r:id="rId12"/>
    <p:sldId id="1142" r:id="rId13"/>
    <p:sldId id="657" r:id="rId14"/>
    <p:sldId id="658" r:id="rId15"/>
    <p:sldId id="662" r:id="rId16"/>
    <p:sldId id="659" r:id="rId17"/>
    <p:sldId id="660" r:id="rId18"/>
    <p:sldId id="661" r:id="rId19"/>
    <p:sldId id="1207" r:id="rId20"/>
    <p:sldId id="349" r:id="rId21"/>
    <p:sldId id="354" r:id="rId22"/>
    <p:sldId id="360" r:id="rId23"/>
    <p:sldId id="262" r:id="rId24"/>
    <p:sldId id="356" r:id="rId25"/>
    <p:sldId id="847" r:id="rId26"/>
    <p:sldId id="1026" r:id="rId27"/>
    <p:sldId id="663" r:id="rId28"/>
    <p:sldId id="664" r:id="rId29"/>
    <p:sldId id="632" r:id="rId30"/>
    <p:sldId id="1204" r:id="rId31"/>
    <p:sldId id="479" r:id="rId32"/>
    <p:sldId id="482" r:id="rId33"/>
    <p:sldId id="483" r:id="rId34"/>
    <p:sldId id="1104" r:id="rId35"/>
    <p:sldId id="493" r:id="rId36"/>
    <p:sldId id="492"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3792" autoAdjust="0"/>
  </p:normalViewPr>
  <p:slideViewPr>
    <p:cSldViewPr snapToGrid="0">
      <p:cViewPr varScale="1">
        <p:scale>
          <a:sx n="137" d="100"/>
          <a:sy n="137" d="100"/>
        </p:scale>
        <p:origin x="59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891872-2699-494C-A727-07633CEF3992}" type="datetimeFigureOut">
              <a:rPr lang="fr-FR" smtClean="0"/>
              <a:t>03/01/2025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BC9BBC-5D45-4284-8F4A-B5D18D452E56}" type="slidenum">
              <a:rPr lang="fr-FR" smtClean="0"/>
              <a:t>‹N°›</a:t>
            </a:fld>
            <a:endParaRPr lang="fr-FR"/>
          </a:p>
        </p:txBody>
      </p:sp>
    </p:spTree>
    <p:extLst>
      <p:ext uri="{BB962C8B-B14F-4D97-AF65-F5344CB8AC3E}">
        <p14:creationId xmlns:p14="http://schemas.microsoft.com/office/powerpoint/2010/main" val="1968558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_ENREF_187"/><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3BC9BBC-5D45-4284-8F4A-B5D18D452E56}" type="slidenum">
              <a:rPr lang="fr-FR" smtClean="0"/>
              <a:t>2</a:t>
            </a:fld>
            <a:endParaRPr lang="fr-FR"/>
          </a:p>
        </p:txBody>
      </p:sp>
    </p:spTree>
    <p:extLst>
      <p:ext uri="{BB962C8B-B14F-4D97-AF65-F5344CB8AC3E}">
        <p14:creationId xmlns:p14="http://schemas.microsoft.com/office/powerpoint/2010/main" val="36993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ce réservé de l'image des diapositives 1"/>
          <p:cNvSpPr>
            <a:spLocks noGrp="1" noRot="1" noChangeAspect="1" noTextEdit="1"/>
          </p:cNvSpPr>
          <p:nvPr>
            <p:ph type="sldImg"/>
          </p:nvPr>
        </p:nvSpPr>
        <p:spPr>
          <a:ln/>
        </p:spPr>
      </p:sp>
      <p:sp>
        <p:nvSpPr>
          <p:cNvPr id="108547" name="Espace réservé des commentaires 2"/>
          <p:cNvSpPr>
            <a:spLocks noGrp="1"/>
          </p:cNvSpPr>
          <p:nvPr>
            <p:ph type="body" idx="1"/>
          </p:nvPr>
        </p:nvSpPr>
        <p:spPr>
          <a:noFill/>
          <a:ln w="9525"/>
        </p:spPr>
        <p:txBody>
          <a:bodyPr/>
          <a:lstStyle/>
          <a:p>
            <a:endParaRPr lang="fr-FR"/>
          </a:p>
        </p:txBody>
      </p:sp>
    </p:spTree>
    <p:extLst>
      <p:ext uri="{BB962C8B-B14F-4D97-AF65-F5344CB8AC3E}">
        <p14:creationId xmlns:p14="http://schemas.microsoft.com/office/powerpoint/2010/main" val="2351063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3BC9BBC-5D45-4284-8F4A-B5D18D452E56}" type="slidenum">
              <a:rPr lang="fr-FR" smtClean="0"/>
              <a:t>10</a:t>
            </a:fld>
            <a:endParaRPr lang="fr-FR"/>
          </a:p>
        </p:txBody>
      </p:sp>
    </p:spTree>
    <p:extLst>
      <p:ext uri="{BB962C8B-B14F-4D97-AF65-F5344CB8AC3E}">
        <p14:creationId xmlns:p14="http://schemas.microsoft.com/office/powerpoint/2010/main" val="2754213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ACF91-B0F0-579B-649D-37F53A2060A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CFD93A2-99D1-1554-28E2-26A8E6CA96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D2F9A8F-60A3-9603-E5B8-E17678D1DAB9}"/>
              </a:ext>
            </a:extLst>
          </p:cNvPr>
          <p:cNvSpPr>
            <a:spLocks noGrp="1"/>
          </p:cNvSpPr>
          <p:nvPr>
            <p:ph type="body" idx="1"/>
          </p:nvPr>
        </p:nvSpPr>
        <p:spPr/>
        <p:txBody>
          <a:bodyPr/>
          <a:lstStyle/>
          <a:p>
            <a:endParaRPr lang="en-US" dirty="0"/>
          </a:p>
        </p:txBody>
      </p:sp>
      <p:sp>
        <p:nvSpPr>
          <p:cNvPr id="4" name="Espace réservé du numéro de diapositive 3">
            <a:extLst>
              <a:ext uri="{FF2B5EF4-FFF2-40B4-BE49-F238E27FC236}">
                <a16:creationId xmlns:a16="http://schemas.microsoft.com/office/drawing/2014/main" id="{F807BCBE-5562-558E-F938-9E260322A364}"/>
              </a:ext>
            </a:extLst>
          </p:cNvPr>
          <p:cNvSpPr>
            <a:spLocks noGrp="1"/>
          </p:cNvSpPr>
          <p:nvPr>
            <p:ph type="sldNum" sz="quarter" idx="5"/>
          </p:nvPr>
        </p:nvSpPr>
        <p:spPr/>
        <p:txBody>
          <a:bodyPr/>
          <a:lstStyle/>
          <a:p>
            <a:fld id="{D3BC9BBC-5D45-4284-8F4A-B5D18D452E56}" type="slidenum">
              <a:rPr lang="fr-FR" smtClean="0"/>
              <a:t>11</a:t>
            </a:fld>
            <a:endParaRPr lang="fr-FR"/>
          </a:p>
        </p:txBody>
      </p:sp>
    </p:spTree>
    <p:extLst>
      <p:ext uri="{BB962C8B-B14F-4D97-AF65-F5344CB8AC3E}">
        <p14:creationId xmlns:p14="http://schemas.microsoft.com/office/powerpoint/2010/main" val="1773363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Il est impossible aujourd'hui de passer une journée sans être confronté à des polluants chimiques,</a:t>
            </a:r>
            <a:r>
              <a:rPr lang="fr-FR" baseline="0" dirty="0"/>
              <a:t> majoritairement émis par les activités humaines. </a:t>
            </a:r>
            <a:r>
              <a:rPr lang="fr-FR" dirty="0"/>
              <a:t>La</a:t>
            </a:r>
            <a:r>
              <a:rPr lang="fr-FR" baseline="0" dirty="0"/>
              <a:t> présence de produit chimique dans l’environnement soulève la question de leur toxicité sur les organismes,  et plus particulièrement dans le milieu aquatique puisqu'il s’agit du réservoir final des polluants.</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Selon les propriétés physico-chimiques des polluants , propriété hydrophobe, ils peuvent se retrouver associés aux particules de sédiment.</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Puis dans le cadre de gestion des sédiments (par exemple lors des opérations de dragage), on peut être amené à se poser la question de l’impact sur les organismes aquatiques lors de leur </a:t>
            </a:r>
            <a:r>
              <a:rPr lang="fr-FR" baseline="0" dirty="0" err="1"/>
              <a:t>resuspension</a:t>
            </a:r>
            <a:r>
              <a:rPr lang="fr-FR" baseline="0" dirty="0"/>
              <a:t> dans le milieu. En particulier, les sédiments sont une source de contamination importante pour les organismes benthiques, c’est-à-dire les organismes vivant au plus proche du sédiment.</a:t>
            </a:r>
            <a:endParaRPr lang="fr-FR" dirty="0"/>
          </a:p>
          <a:p>
            <a:br>
              <a:rPr lang="fr-FR" dirty="0"/>
            </a:br>
            <a:br>
              <a:rPr lang="fr-FR" dirty="0"/>
            </a:br>
            <a:r>
              <a:rPr lang="fr-FR" dirty="0"/>
              <a:t>Les particules de sédiment peuvent </a:t>
            </a:r>
            <a:r>
              <a:rPr lang="fr-FR" baseline="0" dirty="0"/>
              <a:t>ensuite être ingérés par les organismes vivant à proximité du sédiment, les invertébrés benthiques, qui eux même sont ingérés par leurs prédateurs, par exemple les poissons ou oiseaux. Ainsi, les polluants ayant une affinité pour les graisses (ou propriété lipophile) vont s’accumuler tout au long de la chaîne trophique, aussi appelé processus de bioamplification.</a:t>
            </a:r>
            <a:endParaRPr lang="fr-FR" dirty="0"/>
          </a:p>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19</a:t>
            </a:fld>
            <a:endParaRPr lang="fr-FR" dirty="0"/>
          </a:p>
        </p:txBody>
      </p:sp>
    </p:spTree>
    <p:extLst>
      <p:ext uri="{BB962C8B-B14F-4D97-AF65-F5344CB8AC3E}">
        <p14:creationId xmlns:p14="http://schemas.microsoft.com/office/powerpoint/2010/main" val="392666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Jusqu’aux organes </a:t>
            </a:r>
          </a:p>
        </p:txBody>
      </p:sp>
      <p:sp>
        <p:nvSpPr>
          <p:cNvPr id="4" name="Espace réservé du numéro de diapositive 3"/>
          <p:cNvSpPr>
            <a:spLocks noGrp="1"/>
          </p:cNvSpPr>
          <p:nvPr>
            <p:ph type="sldNum" sz="quarter" idx="5"/>
          </p:nvPr>
        </p:nvSpPr>
        <p:spPr/>
        <p:txBody>
          <a:bodyPr/>
          <a:lstStyle/>
          <a:p>
            <a:fld id="{1B06CD8F-B7ED-4A05-9FB1-A01CC0EF02CC}" type="slidenum">
              <a:rPr lang="fr-FR" smtClean="0"/>
              <a:pPr/>
              <a:t>21</a:t>
            </a:fld>
            <a:endParaRPr lang="fr-FR" dirty="0"/>
          </a:p>
        </p:txBody>
      </p:sp>
    </p:spTree>
    <p:extLst>
      <p:ext uri="{BB962C8B-B14F-4D97-AF65-F5344CB8AC3E}">
        <p14:creationId xmlns:p14="http://schemas.microsoft.com/office/powerpoint/2010/main" val="1346296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Une question légitime</a:t>
            </a:r>
            <a:r>
              <a:rPr lang="fr-FR" sz="1200" kern="1200" baseline="0" dirty="0">
                <a:solidFill>
                  <a:schemeClr val="tx1"/>
                </a:solidFill>
                <a:effectLst/>
                <a:latin typeface="+mn-lt"/>
                <a:ea typeface="+mn-ea"/>
                <a:cs typeface="+mn-cs"/>
              </a:rPr>
              <a:t> peut alors se poser : quels sont les risques de ces produits pour l’environnement ?</a:t>
            </a:r>
          </a:p>
          <a:p>
            <a:r>
              <a:rPr lang="fr-FR" sz="1200" kern="1200" baseline="0" dirty="0">
                <a:solidFill>
                  <a:schemeClr val="tx1"/>
                </a:solidFill>
                <a:effectLst/>
                <a:latin typeface="+mn-lt"/>
                <a:ea typeface="+mn-ea"/>
                <a:cs typeface="+mn-cs"/>
              </a:rPr>
              <a:t>Pour y répondre, on utilise l’évaluation du risque environnementale, ou ERE, qui identifie et évalue les menaces pour l’environnement, aussi bien les organismes, leurs habitats mais aussi leur écosystème. L’utilisation de produit chimique est soumise à une réglementation, le règlement REACH entré en vigueur en 2007, qui prend en compte les conséquences de leur présences et leur dispersion dans l’environnement.</a:t>
            </a:r>
          </a:p>
          <a:p>
            <a:endParaRPr lang="fr-FR" sz="1200" kern="1200" baseline="0" dirty="0">
              <a:solidFill>
                <a:schemeClr val="tx1"/>
              </a:solidFill>
              <a:effectLst/>
              <a:latin typeface="+mn-lt"/>
              <a:ea typeface="+mn-ea"/>
              <a:cs typeface="+mn-cs"/>
            </a:endParaRPr>
          </a:p>
          <a:p>
            <a:r>
              <a:rPr lang="fr-FR" sz="1200" i="1" kern="1200" dirty="0">
                <a:solidFill>
                  <a:schemeClr val="tx1"/>
                </a:solidFill>
                <a:effectLst/>
                <a:latin typeface="+mn-lt"/>
                <a:ea typeface="+mn-ea"/>
                <a:cs typeface="+mn-cs"/>
              </a:rPr>
              <a:t>Le risque chimique est défini comme la « probabilité d’occurrence d’un effet défavorable sur l’homme ou l’environnement résultant d’une exposition donnée à une substance chimique ou à un mélange de substances chimiques » (</a:t>
            </a:r>
            <a:r>
              <a:rPr lang="fr-FR" sz="1200" i="1" u="none" strike="noStrike" kern="1200" dirty="0">
                <a:solidFill>
                  <a:schemeClr val="tx1"/>
                </a:solidFill>
                <a:effectLst/>
                <a:latin typeface="+mn-lt"/>
                <a:ea typeface="+mn-ea"/>
                <a:cs typeface="+mn-cs"/>
                <a:hlinkClick r:id="rId3" action="ppaction://hlinkfile" tooltip="Leeuwen, 2007 #1164"/>
              </a:rPr>
              <a:t>Leeuwen 2007</a:t>
            </a:r>
            <a:r>
              <a:rPr lang="fr-FR" sz="1200" i="1" kern="1200" dirty="0">
                <a:solidFill>
                  <a:schemeClr val="tx1"/>
                </a:solidFill>
                <a:effectLst/>
                <a:latin typeface="+mn-lt"/>
                <a:ea typeface="+mn-ea"/>
                <a:cs typeface="+mn-cs"/>
              </a:rPr>
              <a:t>). </a:t>
            </a:r>
          </a:p>
          <a:p>
            <a:r>
              <a:rPr lang="fr-FR" sz="1200" kern="1200" dirty="0">
                <a:solidFill>
                  <a:schemeClr val="tx1"/>
                </a:solidFill>
                <a:effectLst/>
                <a:latin typeface="+mn-lt"/>
                <a:ea typeface="+mn-ea"/>
                <a:cs typeface="+mn-cs"/>
              </a:rPr>
              <a:t>Le risque implique donc la probabilité combinée des dangers et de l'exposition.</a:t>
            </a:r>
          </a:p>
          <a:p>
            <a:endParaRPr lang="fr-FR" sz="1200" kern="1200" dirty="0">
              <a:solidFill>
                <a:schemeClr val="tx1"/>
              </a:solidFill>
              <a:effectLst/>
              <a:latin typeface="+mn-lt"/>
              <a:ea typeface="+mn-ea"/>
              <a:cs typeface="+mn-cs"/>
            </a:endParaRPr>
          </a:p>
          <a:p>
            <a:r>
              <a:rPr lang="fr-FR" sz="1200" kern="1200" baseline="0" dirty="0">
                <a:solidFill>
                  <a:schemeClr val="tx1"/>
                </a:solidFill>
                <a:effectLst/>
                <a:latin typeface="+mn-lt"/>
                <a:ea typeface="+mn-ea"/>
                <a:cs typeface="+mn-cs"/>
              </a:rPr>
              <a:t>La prise en compte des incertitudes est donc cruciale en ERE</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pPr rtl="0"/>
            <a:fld id="{DED491D0-8E1B-49C7-849B-A28568D94497}" type="slidenum">
              <a:rPr lang="fr-FR" smtClean="0"/>
              <a:t>22</a:t>
            </a:fld>
            <a:endParaRPr lang="fr-FR" dirty="0"/>
          </a:p>
        </p:txBody>
      </p:sp>
    </p:spTree>
    <p:extLst>
      <p:ext uri="{BB962C8B-B14F-4D97-AF65-F5344CB8AC3E}">
        <p14:creationId xmlns:p14="http://schemas.microsoft.com/office/powerpoint/2010/main" val="31626489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ce réservé de l'image des diapositives 1"/>
          <p:cNvSpPr>
            <a:spLocks noGrp="1" noRot="1" noChangeAspect="1" noTextEdit="1"/>
          </p:cNvSpPr>
          <p:nvPr>
            <p:ph type="sldImg"/>
          </p:nvPr>
        </p:nvSpPr>
        <p:spPr>
          <a:ln/>
        </p:spPr>
      </p:sp>
      <p:sp>
        <p:nvSpPr>
          <p:cNvPr id="29699" name="Espace réservé des commentaires 2"/>
          <p:cNvSpPr>
            <a:spLocks noGrp="1"/>
          </p:cNvSpPr>
          <p:nvPr>
            <p:ph type="body" idx="1"/>
          </p:nvPr>
        </p:nvSpPr>
        <p:spPr>
          <a:noFill/>
          <a:ln w="9525"/>
        </p:spPr>
        <p:txBody>
          <a:bodyPr/>
          <a:lstStyle/>
          <a:p>
            <a:endParaRPr lang="fr-FR">
              <a:ea typeface="ＭＳ Ｐゴシック" pitchFamily="34" charset="-128"/>
            </a:endParaRPr>
          </a:p>
        </p:txBody>
      </p:sp>
    </p:spTree>
    <p:extLst>
      <p:ext uri="{BB962C8B-B14F-4D97-AF65-F5344CB8AC3E}">
        <p14:creationId xmlns:p14="http://schemas.microsoft.com/office/powerpoint/2010/main" val="3643146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D3BC9BBC-5D45-4284-8F4A-B5D18D452E56}" type="slidenum">
              <a:rPr lang="fr-FR" smtClean="0"/>
              <a:t>28</a:t>
            </a:fld>
            <a:endParaRPr lang="fr-FR"/>
          </a:p>
        </p:txBody>
      </p:sp>
    </p:spTree>
    <p:extLst>
      <p:ext uri="{BB962C8B-B14F-4D97-AF65-F5344CB8AC3E}">
        <p14:creationId xmlns:p14="http://schemas.microsoft.com/office/powerpoint/2010/main" val="21973647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uvertu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fld id="{D35D7269-5862-4886-9539-72CFD6DB0A9B}" type="datetime1">
              <a:rPr lang="fr-FR" smtClean="0"/>
              <a:t>03/01/2025</a:t>
            </a:fld>
            <a:endParaRPr lang="fr-FR"/>
          </a:p>
        </p:txBody>
      </p:sp>
      <p:sp>
        <p:nvSpPr>
          <p:cNvPr id="5" name="Espace réservé du pied de page 4"/>
          <p:cNvSpPr>
            <a:spLocks noGrp="1"/>
          </p:cNvSpPr>
          <p:nvPr>
            <p:ph type="ftr" sz="quarter" idx="11"/>
          </p:nvPr>
        </p:nvSpPr>
        <p:spPr bwMode="gray">
          <a:xfrm>
            <a:off x="960000" y="5226529"/>
            <a:ext cx="4320000" cy="1200000"/>
          </a:xfrm>
        </p:spPr>
        <p:txBody>
          <a:bodyPr anchor="b" anchorCtr="0"/>
          <a:lstStyle>
            <a:lvl1pPr>
              <a:defRPr sz="1533"/>
            </a:lvl1pPr>
          </a:lstStyle>
          <a:p>
            <a:endParaRPr lang="fr-FR"/>
          </a:p>
        </p:txBody>
      </p:sp>
      <p:sp>
        <p:nvSpPr>
          <p:cNvPr id="6" name="Espace réservé du numéro de diapositive 5"/>
          <p:cNvSpPr>
            <a:spLocks noGrp="1"/>
          </p:cNvSpPr>
          <p:nvPr>
            <p:ph type="sldNum" sz="quarter" idx="12"/>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fld id="{35802345-18E0-4116-811A-0C1B3CAA2DDF}" type="slidenum">
              <a:rPr lang="fr-FR" smtClean="0"/>
              <a:t>‹N°›</a:t>
            </a:fld>
            <a:endParaRPr lang="fr-FR"/>
          </a:p>
        </p:txBody>
      </p:sp>
      <p:pic>
        <p:nvPicPr>
          <p:cNvPr id="7" name="Image 6">
            <a:extLst>
              <a:ext uri="{FF2B5EF4-FFF2-40B4-BE49-F238E27FC236}">
                <a16:creationId xmlns:a16="http://schemas.microsoft.com/office/drawing/2014/main" id="{529A767A-332E-43AF-9F3B-A2F5E565CD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000" y="201600"/>
            <a:ext cx="4295000" cy="3891347"/>
          </a:xfrm>
          <a:prstGeom prst="rect">
            <a:avLst/>
          </a:prstGeom>
        </p:spPr>
      </p:pic>
      <p:pic>
        <p:nvPicPr>
          <p:cNvPr id="8" name="Image 7">
            <a:extLst>
              <a:ext uri="{FF2B5EF4-FFF2-40B4-BE49-F238E27FC236}">
                <a16:creationId xmlns:a16="http://schemas.microsoft.com/office/drawing/2014/main" id="{8BEC7B4C-0D93-4490-9248-D84074ADA6A3}"/>
              </a:ext>
            </a:extLst>
          </p:cNvPr>
          <p:cNvPicPr>
            <a:picLocks noChangeAspect="1"/>
          </p:cNvPicPr>
          <p:nvPr/>
        </p:nvPicPr>
        <p:blipFill>
          <a:blip r:embed="rId3"/>
          <a:stretch>
            <a:fillRect/>
          </a:stretch>
        </p:blipFill>
        <p:spPr>
          <a:xfrm>
            <a:off x="7999818" y="723455"/>
            <a:ext cx="3257233" cy="1678219"/>
          </a:xfrm>
          <a:prstGeom prst="rect">
            <a:avLst/>
          </a:prstGeom>
        </p:spPr>
      </p:pic>
    </p:spTree>
    <p:extLst>
      <p:ext uri="{BB962C8B-B14F-4D97-AF65-F5344CB8AC3E}">
        <p14:creationId xmlns:p14="http://schemas.microsoft.com/office/powerpoint/2010/main" val="2714133255"/>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2DC40836-2D69-411B-A84E-E7B42153C2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96" y="2273979"/>
            <a:ext cx="9237793" cy="4585461"/>
          </a:xfrm>
          <a:prstGeom prst="rect">
            <a:avLst/>
          </a:prstGeom>
        </p:spPr>
      </p:pic>
      <p:sp>
        <p:nvSpPr>
          <p:cNvPr id="18" name="Rectangle 17">
            <a:extLst>
              <a:ext uri="{FF2B5EF4-FFF2-40B4-BE49-F238E27FC236}">
                <a16:creationId xmlns:a16="http://schemas.microsoft.com/office/drawing/2014/main" id="{62FBBE1B-7161-4E40-861D-A273725AC98F}"/>
              </a:ext>
            </a:extLst>
          </p:cNvPr>
          <p:cNvSpPr/>
          <p:nvPr userDrawn="1"/>
        </p:nvSpPr>
        <p:spPr bwMode="auto">
          <a:xfrm>
            <a:off x="0" y="1"/>
            <a:ext cx="12193810" cy="2160075"/>
          </a:xfrm>
          <a:prstGeom prst="rect">
            <a:avLst/>
          </a:prstGeom>
          <a:solidFill>
            <a:srgbClr val="003087"/>
          </a:solidFill>
          <a:ln w="12700" cap="flat" cmpd="sng" algn="ctr">
            <a:no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a:ln>
                <a:noFill/>
              </a:ln>
              <a:solidFill>
                <a:schemeClr val="tx1"/>
              </a:solidFill>
              <a:effectLst/>
              <a:latin typeface="Lucida Sans Unicode" pitchFamily="34" charset="0"/>
            </a:endParaRPr>
          </a:p>
        </p:txBody>
      </p:sp>
      <p:sp>
        <p:nvSpPr>
          <p:cNvPr id="17" name="Rectangle 16">
            <a:extLst>
              <a:ext uri="{FF2B5EF4-FFF2-40B4-BE49-F238E27FC236}">
                <a16:creationId xmlns:a16="http://schemas.microsoft.com/office/drawing/2014/main" id="{EDE83FB0-66F9-4C16-BE49-DC276356E5B9}"/>
              </a:ext>
            </a:extLst>
          </p:cNvPr>
          <p:cNvSpPr/>
          <p:nvPr userDrawn="1"/>
        </p:nvSpPr>
        <p:spPr bwMode="auto">
          <a:xfrm>
            <a:off x="0" y="2160075"/>
            <a:ext cx="12192213" cy="163293"/>
          </a:xfrm>
          <a:prstGeom prst="rect">
            <a:avLst/>
          </a:prstGeom>
          <a:solidFill>
            <a:srgbClr val="00AB8E"/>
          </a:solidFill>
          <a:ln w="12700" cap="flat" cmpd="sng" algn="ctr">
            <a:noFill/>
            <a:prstDash val="solid"/>
            <a:round/>
            <a:headEnd type="none" w="med" len="med"/>
            <a:tailEnd type="none" w="med" len="med"/>
          </a:ln>
          <a:effectLst/>
        </p:spPr>
        <p:txBody>
          <a:bodyPr vert="horz" wrap="square" lIns="82953" tIns="41476" rIns="82953" bIns="41476"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dirty="0">
              <a:ln>
                <a:noFill/>
              </a:ln>
              <a:solidFill>
                <a:schemeClr val="tx1"/>
              </a:solidFill>
              <a:effectLst/>
              <a:latin typeface="Lucida Sans Unicode" pitchFamily="34" charset="0"/>
            </a:endParaRPr>
          </a:p>
        </p:txBody>
      </p:sp>
      <p:pic>
        <p:nvPicPr>
          <p:cNvPr id="16" name="Image 15">
            <a:extLst>
              <a:ext uri="{FF2B5EF4-FFF2-40B4-BE49-F238E27FC236}">
                <a16:creationId xmlns:a16="http://schemas.microsoft.com/office/drawing/2014/main" id="{C6582ADE-020B-4F06-8168-B1BAEF042D9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0295647" y="5903870"/>
            <a:ext cx="1436793" cy="585803"/>
          </a:xfrm>
          <a:prstGeom prst="rect">
            <a:avLst/>
          </a:prstGeom>
        </p:spPr>
      </p:pic>
      <p:sp>
        <p:nvSpPr>
          <p:cNvPr id="19" name="ZoneTexte 18">
            <a:extLst>
              <a:ext uri="{FF2B5EF4-FFF2-40B4-BE49-F238E27FC236}">
                <a16:creationId xmlns:a16="http://schemas.microsoft.com/office/drawing/2014/main" id="{14E1DFB7-7DAF-4F0D-860C-3FC935530B30}"/>
              </a:ext>
            </a:extLst>
          </p:cNvPr>
          <p:cNvSpPr txBox="1"/>
          <p:nvPr userDrawn="1"/>
        </p:nvSpPr>
        <p:spPr>
          <a:xfrm>
            <a:off x="6834312" y="2175059"/>
            <a:ext cx="5357901" cy="134811"/>
          </a:xfrm>
          <a:prstGeom prst="rect">
            <a:avLst/>
          </a:prstGeom>
          <a:noFill/>
        </p:spPr>
        <p:txBody>
          <a:bodyPr wrap="square" rIns="359244" rtlCol="0" anchor="ctr" anchorCtr="0">
            <a:noAutofit/>
          </a:bodyPr>
          <a:lstStyle/>
          <a:p>
            <a:pPr algn="r"/>
            <a:r>
              <a:rPr lang="fr-FR" sz="1089" dirty="0">
                <a:solidFill>
                  <a:schemeClr val="bg1"/>
                </a:solidFill>
                <a:latin typeface="Arial" panose="020B0604020202020204" pitchFamily="34" charset="0"/>
                <a:cs typeface="Arial" panose="020B0604020202020204" pitchFamily="34" charset="0"/>
              </a:rPr>
              <a:t>Institut national de l’environnement industriel et des risques</a:t>
            </a:r>
            <a:endParaRPr lang="fr-FR" sz="1814" dirty="0">
              <a:solidFill>
                <a:schemeClr val="bg1"/>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574FF12A-0713-4992-AE57-FC8BDEE5E2F6}"/>
              </a:ext>
            </a:extLst>
          </p:cNvPr>
          <p:cNvSpPr txBox="1"/>
          <p:nvPr userDrawn="1"/>
        </p:nvSpPr>
        <p:spPr>
          <a:xfrm>
            <a:off x="201151" y="6614890"/>
            <a:ext cx="705642" cy="162224"/>
          </a:xfrm>
          <a:prstGeom prst="rect">
            <a:avLst/>
          </a:prstGeom>
          <a:noFill/>
        </p:spPr>
        <p:txBody>
          <a:bodyPr wrap="none" rtlCol="0">
            <a:spAutoFit/>
          </a:bodyPr>
          <a:lstStyle/>
          <a:p>
            <a:pPr algn="l"/>
            <a:r>
              <a:rPr lang="fr-FR" sz="454" dirty="0">
                <a:solidFill>
                  <a:schemeClr val="bg1">
                    <a:lumMod val="50000"/>
                  </a:schemeClr>
                </a:solidFill>
                <a:latin typeface="Arial" panose="020B0604020202020204" pitchFamily="34" charset="0"/>
                <a:cs typeface="Arial" panose="020B0604020202020204" pitchFamily="34" charset="0"/>
              </a:rPr>
              <a:t>ID Modèle = 454923</a:t>
            </a:r>
          </a:p>
        </p:txBody>
      </p:sp>
    </p:spTree>
    <p:extLst>
      <p:ext uri="{BB962C8B-B14F-4D97-AF65-F5344CB8AC3E}">
        <p14:creationId xmlns:p14="http://schemas.microsoft.com/office/powerpoint/2010/main" val="1625742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re de secti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2902758" y="2273222"/>
            <a:ext cx="9277576" cy="2122806"/>
          </a:xfrm>
          <a:prstGeom prst="rect">
            <a:avLst/>
          </a:prstGeom>
        </p:spPr>
        <p:txBody>
          <a:bodyPr anchor="ctr" anchorCtr="0"/>
          <a:lstStyle>
            <a:lvl1pPr marL="0" indent="0" algn="ctr">
              <a:lnSpc>
                <a:spcPct val="100000"/>
              </a:lnSpc>
              <a:spcBef>
                <a:spcPts val="0"/>
              </a:spcBef>
              <a:buNone/>
              <a:defRPr sz="1814" b="1">
                <a:solidFill>
                  <a:srgbClr val="003087"/>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9"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4" indent="0">
              <a:buNone/>
              <a:defRPr sz="1600">
                <a:solidFill>
                  <a:schemeClr val="tx1">
                    <a:tint val="75000"/>
                  </a:schemeClr>
                </a:solidFill>
              </a:defRPr>
            </a:lvl9pPr>
          </a:lstStyle>
          <a:p>
            <a:pPr lvl="0"/>
            <a:r>
              <a:rPr lang="fr-FR" dirty="0"/>
              <a:t>Titre de section</a:t>
            </a:r>
          </a:p>
          <a:p>
            <a:pPr lvl="0"/>
            <a:r>
              <a:rPr lang="fr-FR" dirty="0"/>
              <a:t>(Arial bleu gras 20)</a:t>
            </a:r>
          </a:p>
        </p:txBody>
      </p:sp>
      <p:grpSp>
        <p:nvGrpSpPr>
          <p:cNvPr id="7" name="Groupe 6">
            <a:extLst>
              <a:ext uri="{FF2B5EF4-FFF2-40B4-BE49-F238E27FC236}">
                <a16:creationId xmlns:a16="http://schemas.microsoft.com/office/drawing/2014/main" id="{90241291-1CEE-4F05-A819-9CED88CE5398}"/>
              </a:ext>
            </a:extLst>
          </p:cNvPr>
          <p:cNvGrpSpPr/>
          <p:nvPr userDrawn="1"/>
        </p:nvGrpSpPr>
        <p:grpSpPr>
          <a:xfrm>
            <a:off x="0" y="-12074"/>
            <a:ext cx="1284257" cy="6871516"/>
            <a:chOff x="0" y="-13309"/>
            <a:chExt cx="1126233" cy="7574574"/>
          </a:xfrm>
        </p:grpSpPr>
        <p:sp>
          <p:nvSpPr>
            <p:cNvPr id="8" name="Rectangle 7">
              <a:extLst>
                <a:ext uri="{FF2B5EF4-FFF2-40B4-BE49-F238E27FC236}">
                  <a16:creationId xmlns:a16="http://schemas.microsoft.com/office/drawing/2014/main" id="{EB542416-4CF0-4C04-BB4A-5DB99C5F4D94}"/>
                </a:ext>
              </a:extLst>
            </p:cNvPr>
            <p:cNvSpPr/>
            <p:nvPr userDrawn="1"/>
          </p:nvSpPr>
          <p:spPr bwMode="auto">
            <a:xfrm rot="16200000">
              <a:off x="-3360763" y="3347456"/>
              <a:ext cx="7574572" cy="853045"/>
            </a:xfrm>
            <a:prstGeom prst="rect">
              <a:avLst/>
            </a:prstGeom>
            <a:solidFill>
              <a:srgbClr val="00308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a:ln>
                  <a:noFill/>
                </a:ln>
                <a:solidFill>
                  <a:schemeClr val="tx1"/>
                </a:solidFill>
                <a:effectLst/>
                <a:latin typeface="Lucida Sans Unicode" pitchFamily="34" charset="0"/>
              </a:endParaRPr>
            </a:p>
          </p:txBody>
        </p:sp>
        <p:sp>
          <p:nvSpPr>
            <p:cNvPr id="9" name="Rectangle 8">
              <a:extLst>
                <a:ext uri="{FF2B5EF4-FFF2-40B4-BE49-F238E27FC236}">
                  <a16:creationId xmlns:a16="http://schemas.microsoft.com/office/drawing/2014/main" id="{651AA564-7DC1-4EC2-A734-CA43258841A5}"/>
                </a:ext>
              </a:extLst>
            </p:cNvPr>
            <p:cNvSpPr/>
            <p:nvPr userDrawn="1"/>
          </p:nvSpPr>
          <p:spPr bwMode="auto">
            <a:xfrm rot="16200000">
              <a:off x="-2797647" y="3637385"/>
              <a:ext cx="7574571" cy="273186"/>
            </a:xfrm>
            <a:prstGeom prst="rect">
              <a:avLst/>
            </a:prstGeom>
            <a:solidFill>
              <a:srgbClr val="00AB8E"/>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a:ln>
                  <a:noFill/>
                </a:ln>
                <a:solidFill>
                  <a:schemeClr val="tx1"/>
                </a:solidFill>
                <a:effectLst/>
                <a:latin typeface="Lucida Sans Unicode" pitchFamily="34" charset="0"/>
              </a:endParaRPr>
            </a:p>
          </p:txBody>
        </p:sp>
        <p:pic>
          <p:nvPicPr>
            <p:cNvPr id="10" name="Image 9">
              <a:extLst>
                <a:ext uri="{FF2B5EF4-FFF2-40B4-BE49-F238E27FC236}">
                  <a16:creationId xmlns:a16="http://schemas.microsoft.com/office/drawing/2014/main" id="{A0A231C6-6777-4D5C-B023-C3AE3CA74B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8962" r="19529" b="41237"/>
            <a:stretch/>
          </p:blipFill>
          <p:spPr>
            <a:xfrm rot="16200000">
              <a:off x="-1276326" y="1273248"/>
              <a:ext cx="3689116" cy="1116002"/>
            </a:xfrm>
            <a:prstGeom prst="rect">
              <a:avLst/>
            </a:prstGeom>
          </p:spPr>
        </p:pic>
      </p:grpSp>
    </p:spTree>
    <p:extLst>
      <p:ext uri="{BB962C8B-B14F-4D97-AF65-F5344CB8AC3E}">
        <p14:creationId xmlns:p14="http://schemas.microsoft.com/office/powerpoint/2010/main" val="836634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ouvertur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fld id="{D35D7269-5862-4886-9539-72CFD6DB0A9B}" type="datetime1">
              <a:rPr lang="fr-FR" smtClean="0"/>
              <a:t>03/01/2025</a:t>
            </a:fld>
            <a:endParaRPr lang="fr-FR"/>
          </a:p>
        </p:txBody>
      </p:sp>
      <p:sp>
        <p:nvSpPr>
          <p:cNvPr id="5" name="Espace réservé du pied de page 4"/>
          <p:cNvSpPr>
            <a:spLocks noGrp="1"/>
          </p:cNvSpPr>
          <p:nvPr>
            <p:ph type="ftr" sz="quarter" idx="11"/>
          </p:nvPr>
        </p:nvSpPr>
        <p:spPr bwMode="gray">
          <a:xfrm>
            <a:off x="960000" y="5226529"/>
            <a:ext cx="4320000" cy="1200000"/>
          </a:xfrm>
        </p:spPr>
        <p:txBody>
          <a:bodyPr anchor="b" anchorCtr="0"/>
          <a:lstStyle>
            <a:lvl1pPr>
              <a:defRPr sz="1533"/>
            </a:lvl1pPr>
          </a:lstStyle>
          <a:p>
            <a:endParaRPr lang="fr-FR"/>
          </a:p>
        </p:txBody>
      </p:sp>
      <p:sp>
        <p:nvSpPr>
          <p:cNvPr id="6" name="Espace réservé du numéro de diapositive 5"/>
          <p:cNvSpPr>
            <a:spLocks noGrp="1"/>
          </p:cNvSpPr>
          <p:nvPr>
            <p:ph type="sldNum" sz="quarter" idx="12"/>
          </p:nvPr>
        </p:nvSpPr>
        <p:spPr bwMode="gray">
          <a:xfrm>
            <a:off x="0" y="6618000"/>
            <a:ext cx="240000" cy="240000"/>
          </a:xfrm>
          <a:ln>
            <a:solidFill>
              <a:schemeClr val="tx1">
                <a:alpha val="0"/>
              </a:schemeClr>
            </a:solidFill>
          </a:ln>
        </p:spPr>
        <p:txBody>
          <a:bodyPr/>
          <a:lstStyle>
            <a:lvl1pPr>
              <a:defRPr sz="133">
                <a:solidFill>
                  <a:schemeClr val="tx1">
                    <a:alpha val="0"/>
                  </a:schemeClr>
                </a:solidFill>
              </a:defRPr>
            </a:lvl1pPr>
          </a:lstStyle>
          <a:p>
            <a:fld id="{35802345-18E0-4116-811A-0C1B3CAA2DDF}" type="slidenum">
              <a:rPr lang="fr-FR" smtClean="0"/>
              <a:t>‹N°›</a:t>
            </a:fld>
            <a:endParaRPr lang="fr-FR"/>
          </a:p>
        </p:txBody>
      </p:sp>
      <p:pic>
        <p:nvPicPr>
          <p:cNvPr id="7" name="Image 6">
            <a:extLst>
              <a:ext uri="{FF2B5EF4-FFF2-40B4-BE49-F238E27FC236}">
                <a16:creationId xmlns:a16="http://schemas.microsoft.com/office/drawing/2014/main" id="{529A767A-332E-43AF-9F3B-A2F5E565CD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2000" y="201600"/>
            <a:ext cx="4295000" cy="3891347"/>
          </a:xfrm>
          <a:prstGeom prst="rect">
            <a:avLst/>
          </a:prstGeom>
        </p:spPr>
      </p:pic>
      <p:pic>
        <p:nvPicPr>
          <p:cNvPr id="8" name="Image 7">
            <a:extLst>
              <a:ext uri="{FF2B5EF4-FFF2-40B4-BE49-F238E27FC236}">
                <a16:creationId xmlns:a16="http://schemas.microsoft.com/office/drawing/2014/main" id="{8BEC7B4C-0D93-4490-9248-D84074ADA6A3}"/>
              </a:ext>
            </a:extLst>
          </p:cNvPr>
          <p:cNvPicPr>
            <a:picLocks noChangeAspect="1"/>
          </p:cNvPicPr>
          <p:nvPr/>
        </p:nvPicPr>
        <p:blipFill>
          <a:blip r:embed="rId3"/>
          <a:stretch>
            <a:fillRect/>
          </a:stretch>
        </p:blipFill>
        <p:spPr>
          <a:xfrm>
            <a:off x="7999818" y="723455"/>
            <a:ext cx="3257233" cy="1678219"/>
          </a:xfrm>
          <a:prstGeom prst="rect">
            <a:avLst/>
          </a:prstGeom>
        </p:spPr>
      </p:pic>
    </p:spTree>
    <p:extLst>
      <p:ext uri="{BB962C8B-B14F-4D97-AF65-F5344CB8AC3E}">
        <p14:creationId xmlns:p14="http://schemas.microsoft.com/office/powerpoint/2010/main" val="1205126456"/>
      </p:ext>
    </p:extLst>
  </p:cSld>
  <p:clrMapOvr>
    <a:masterClrMapping/>
  </p:clrMapOvr>
  <p:hf hdr="0" ftr="0" dt="0"/>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240000" cy="240000"/>
          </a:xfrm>
          <a:ln>
            <a:solidFill>
              <a:schemeClr val="tx1">
                <a:alpha val="0"/>
              </a:schemeClr>
            </a:solidFill>
          </a:ln>
        </p:spPr>
        <p:txBody>
          <a:bodyPr/>
          <a:lstStyle>
            <a:lvl1pPr>
              <a:defRPr sz="133">
                <a:solidFill>
                  <a:schemeClr val="tx1">
                    <a:alpha val="0"/>
                  </a:schemeClr>
                </a:solidFill>
              </a:defRPr>
            </a:lvl1pPr>
          </a:lstStyle>
          <a:p>
            <a:r>
              <a:rPr lang="fr-FR" dirty="0"/>
              <a:t>Titre</a:t>
            </a:r>
          </a:p>
        </p:txBody>
      </p:sp>
      <p:sp>
        <p:nvSpPr>
          <p:cNvPr id="2" name="Espace réservé de la date 1"/>
          <p:cNvSpPr>
            <a:spLocks noGrp="1"/>
          </p:cNvSpPr>
          <p:nvPr>
            <p:ph type="dt" sz="half" idx="10"/>
          </p:nvPr>
        </p:nvSpPr>
        <p:spPr bwMode="gray"/>
        <p:txBody>
          <a:bodyPr/>
          <a:lstStyle/>
          <a:p>
            <a:fld id="{D35D7269-5862-4886-9539-72CFD6DB0A9B}" type="datetime1">
              <a:rPr lang="fr-FR" smtClean="0"/>
              <a:t>03/01/2025</a:t>
            </a:fld>
            <a:endParaRPr lang="fr-FR"/>
          </a:p>
        </p:txBody>
      </p:sp>
      <p:sp>
        <p:nvSpPr>
          <p:cNvPr id="3" name="Espace réservé du pied de page 2"/>
          <p:cNvSpPr>
            <a:spLocks noGrp="1"/>
          </p:cNvSpPr>
          <p:nvPr>
            <p:ph type="ftr" sz="quarter" idx="11"/>
          </p:nvPr>
        </p:nvSpPr>
        <p:spPr bwMode="gray"/>
        <p:txBody>
          <a:bodyPr/>
          <a:lstStyle>
            <a:lvl1pPr>
              <a:defRPr/>
            </a:lvl1pPr>
          </a:lstStyle>
          <a:p>
            <a:endParaRPr lang="fr-FR"/>
          </a:p>
        </p:txBody>
      </p:sp>
      <p:sp>
        <p:nvSpPr>
          <p:cNvPr id="8" name="Espace réservé du numéro de diapositive 7"/>
          <p:cNvSpPr>
            <a:spLocks noGrp="1"/>
          </p:cNvSpPr>
          <p:nvPr>
            <p:ph type="sldNum" sz="quarter" idx="12"/>
          </p:nvPr>
        </p:nvSpPr>
        <p:spPr bwMode="gray"/>
        <p:txBody>
          <a:bodyPr/>
          <a:lstStyle/>
          <a:p>
            <a:fld id="{35802345-18E0-4116-811A-0C1B3CAA2DDF}" type="slidenum">
              <a:rPr lang="fr-FR" smtClean="0"/>
              <a:t>‹N°›</a:t>
            </a:fld>
            <a:endParaRPr lang="fr-FR"/>
          </a:p>
        </p:txBody>
      </p:sp>
      <p:sp>
        <p:nvSpPr>
          <p:cNvPr id="11" name="Espace réservé du texte 10"/>
          <p:cNvSpPr>
            <a:spLocks noGrp="1"/>
          </p:cNvSpPr>
          <p:nvPr>
            <p:ph type="body" sz="quarter" idx="13" hasCustomPrompt="1"/>
          </p:nvPr>
        </p:nvSpPr>
        <p:spPr bwMode="gray">
          <a:xfrm>
            <a:off x="480000" y="3128061"/>
            <a:ext cx="11232000" cy="2769600"/>
          </a:xfrm>
        </p:spPr>
        <p:txBody>
          <a:bodyPr/>
          <a:lstStyle>
            <a:lvl1pPr>
              <a:lnSpc>
                <a:spcPct val="90000"/>
              </a:lnSpc>
              <a:spcAft>
                <a:spcPts val="0"/>
              </a:spcAft>
              <a:defRPr sz="4333" b="1" cap="all" baseline="0"/>
            </a:lvl1pPr>
            <a:lvl2pPr marL="0" indent="0">
              <a:spcBef>
                <a:spcPts val="667"/>
              </a:spcBef>
              <a:spcAft>
                <a:spcPts val="0"/>
              </a:spcAft>
              <a:buNone/>
              <a:defRPr sz="2467"/>
            </a:lvl2pPr>
          </a:lstStyle>
          <a:p>
            <a:pPr lvl="0"/>
            <a:r>
              <a:rPr lang="fr-FR" dirty="0"/>
              <a:t>Titre</a:t>
            </a:r>
          </a:p>
          <a:p>
            <a:pPr lvl="1"/>
            <a:r>
              <a:rPr lang="fr-FR" dirty="0"/>
              <a:t>Sous-titre</a:t>
            </a:r>
          </a:p>
        </p:txBody>
      </p:sp>
      <p:cxnSp>
        <p:nvCxnSpPr>
          <p:cNvPr id="12" name="Connecteur droit 11"/>
          <p:cNvCxnSpPr/>
          <p:nvPr/>
        </p:nvCxnSpPr>
        <p:spPr bwMode="gray">
          <a:xfrm>
            <a:off x="480000" y="6379200"/>
            <a:ext cx="11232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252DF93D-A507-46E1-AB2A-335E968558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000" y="201600"/>
            <a:ext cx="2397525" cy="2172200"/>
          </a:xfrm>
          <a:prstGeom prst="rect">
            <a:avLst/>
          </a:prstGeom>
        </p:spPr>
      </p:pic>
      <p:pic>
        <p:nvPicPr>
          <p:cNvPr id="10" name="Image 9">
            <a:extLst>
              <a:ext uri="{FF2B5EF4-FFF2-40B4-BE49-F238E27FC236}">
                <a16:creationId xmlns:a16="http://schemas.microsoft.com/office/drawing/2014/main" id="{920B7016-7ABA-4F76-8365-F056DA845526}"/>
              </a:ext>
            </a:extLst>
          </p:cNvPr>
          <p:cNvPicPr>
            <a:picLocks noChangeAspect="1"/>
          </p:cNvPicPr>
          <p:nvPr/>
        </p:nvPicPr>
        <p:blipFill>
          <a:blip r:embed="rId3"/>
          <a:stretch>
            <a:fillRect/>
          </a:stretch>
        </p:blipFill>
        <p:spPr>
          <a:xfrm>
            <a:off x="8594835" y="478799"/>
            <a:ext cx="3117165" cy="1606052"/>
          </a:xfrm>
          <a:prstGeom prst="rect">
            <a:avLst/>
          </a:prstGeom>
        </p:spPr>
      </p:pic>
    </p:spTree>
    <p:extLst>
      <p:ext uri="{BB962C8B-B14F-4D97-AF65-F5344CB8AC3E}">
        <p14:creationId xmlns:p14="http://schemas.microsoft.com/office/powerpoint/2010/main" val="90331589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9999" y="1200000"/>
            <a:ext cx="11232000" cy="960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
        <p:nvSpPr>
          <p:cNvPr id="8" name="Espace réservé du texte 7"/>
          <p:cNvSpPr>
            <a:spLocks noGrp="1"/>
          </p:cNvSpPr>
          <p:nvPr>
            <p:ph type="body" sz="quarter" idx="13" hasCustomPrompt="1"/>
          </p:nvPr>
        </p:nvSpPr>
        <p:spPr bwMode="gray">
          <a:xfrm>
            <a:off x="479997" y="2522624"/>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
        <p:nvSpPr>
          <p:cNvPr id="9" name="Espace réservé du texte 7"/>
          <p:cNvSpPr>
            <a:spLocks noGrp="1"/>
          </p:cNvSpPr>
          <p:nvPr>
            <p:ph type="body" sz="quarter" idx="14" hasCustomPrompt="1"/>
          </p:nvPr>
        </p:nvSpPr>
        <p:spPr bwMode="gray">
          <a:xfrm>
            <a:off x="4416000" y="2524800"/>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
        <p:nvSpPr>
          <p:cNvPr id="10" name="Espace réservé du texte 7"/>
          <p:cNvSpPr>
            <a:spLocks noGrp="1"/>
          </p:cNvSpPr>
          <p:nvPr>
            <p:ph type="body" sz="quarter" idx="15" hasCustomPrompt="1"/>
          </p:nvPr>
        </p:nvSpPr>
        <p:spPr bwMode="gray">
          <a:xfrm>
            <a:off x="8351999" y="2524800"/>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Tree>
    <p:extLst>
      <p:ext uri="{BB962C8B-B14F-4D97-AF65-F5344CB8AC3E}">
        <p14:creationId xmlns:p14="http://schemas.microsoft.com/office/powerpoint/2010/main" val="377990398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hap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7BA0D-730C-47CD-AF4B-BBB9F8267F0F}"/>
              </a:ext>
            </a:extLst>
          </p:cNvPr>
          <p:cNvSpPr/>
          <p:nvPr/>
        </p:nvSpPr>
        <p:spPr>
          <a:xfrm>
            <a:off x="-1" y="984000"/>
            <a:ext cx="12192000" cy="587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title" hasCustomPrompt="1"/>
          </p:nvPr>
        </p:nvSpPr>
        <p:spPr bwMode="gray">
          <a:xfrm>
            <a:off x="479999" y="984000"/>
            <a:ext cx="11232000" cy="53952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527987" indent="-527987">
              <a:buFont typeface="+mj-lt"/>
              <a:buAutoNum type="arabicPeriod"/>
              <a:defRPr sz="4333"/>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Tree>
    <p:extLst>
      <p:ext uri="{BB962C8B-B14F-4D97-AF65-F5344CB8AC3E}">
        <p14:creationId xmlns:p14="http://schemas.microsoft.com/office/powerpoint/2010/main" val="2132203033"/>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re et textes 3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9999" y="1200000"/>
            <a:ext cx="11232000" cy="960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
        <p:nvSpPr>
          <p:cNvPr id="10" name="Espace réservé du texte 9"/>
          <p:cNvSpPr>
            <a:spLocks noGrp="1"/>
          </p:cNvSpPr>
          <p:nvPr>
            <p:ph type="body" sz="quarter" idx="13" hasCustomPrompt="1"/>
          </p:nvPr>
        </p:nvSpPr>
        <p:spPr bwMode="gray">
          <a:xfrm>
            <a:off x="4416000" y="240000"/>
            <a:ext cx="7296000" cy="480000"/>
          </a:xfrm>
        </p:spPr>
        <p:txBody>
          <a:bodyPr/>
          <a:lstStyle>
            <a:lvl1pPr marL="143996" indent="-143996" algn="r">
              <a:spcAft>
                <a:spcPts val="0"/>
              </a:spcAft>
              <a:buFont typeface="+mj-lt"/>
              <a:buAutoNum type="arabicPeriod"/>
              <a:defRPr sz="1000" b="1"/>
            </a:lvl1pPr>
            <a:lvl2pPr marL="143996" indent="-143996" algn="r">
              <a:spcBef>
                <a:spcPts val="0"/>
              </a:spcBef>
              <a:spcAft>
                <a:spcPts val="0"/>
              </a:spcAft>
              <a:buFont typeface="+mj-lt"/>
              <a:buAutoNum type="alphaLcPeriod"/>
              <a:defRPr sz="1000"/>
            </a:lvl2pPr>
          </a:lstStyle>
          <a:p>
            <a:pPr lvl="0"/>
            <a:r>
              <a:rPr lang="fr-FR" dirty="0"/>
              <a:t>Titre</a:t>
            </a:r>
          </a:p>
          <a:p>
            <a:pPr lvl="1"/>
            <a:r>
              <a:rPr lang="fr-FR" dirty="0"/>
              <a:t>Sous-titre</a:t>
            </a:r>
          </a:p>
        </p:txBody>
      </p:sp>
      <p:sp>
        <p:nvSpPr>
          <p:cNvPr id="12" name="Espace réservé du texte 11"/>
          <p:cNvSpPr>
            <a:spLocks noGrp="1"/>
          </p:cNvSpPr>
          <p:nvPr>
            <p:ph type="body" sz="quarter" idx="14" hasCustomPrompt="1"/>
          </p:nvPr>
        </p:nvSpPr>
        <p:spPr bwMode="gray">
          <a:xfrm>
            <a:off x="479999"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3" name="Espace réservé du texte 11"/>
          <p:cNvSpPr>
            <a:spLocks noGrp="1"/>
          </p:cNvSpPr>
          <p:nvPr>
            <p:ph type="body" sz="quarter" idx="15" hasCustomPrompt="1"/>
          </p:nvPr>
        </p:nvSpPr>
        <p:spPr bwMode="gray">
          <a:xfrm>
            <a:off x="4416000"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4" name="Espace réservé du texte 11"/>
          <p:cNvSpPr>
            <a:spLocks noGrp="1"/>
          </p:cNvSpPr>
          <p:nvPr>
            <p:ph type="body" sz="quarter" idx="16" hasCustomPrompt="1"/>
          </p:nvPr>
        </p:nvSpPr>
        <p:spPr bwMode="gray">
          <a:xfrm>
            <a:off x="8352000"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Tree>
    <p:extLst>
      <p:ext uri="{BB962C8B-B14F-4D97-AF65-F5344CB8AC3E}">
        <p14:creationId xmlns:p14="http://schemas.microsoft.com/office/powerpoint/2010/main" val="293964908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79999" y="1200000"/>
            <a:ext cx="11232000" cy="720000"/>
          </a:xfrm>
        </p:spPr>
        <p:txBody>
          <a:bodyPr/>
          <a:lstStyle/>
          <a:p>
            <a:r>
              <a:rPr lang="fr-FR" noProof="0" dirty="0"/>
              <a:t>Titre</a:t>
            </a:r>
            <a:endParaRPr lang="fr-FR" dirty="0"/>
          </a:p>
        </p:txBody>
      </p:sp>
      <p:sp>
        <p:nvSpPr>
          <p:cNvPr id="5" name="Espace réservé de la date 4"/>
          <p:cNvSpPr>
            <a:spLocks noGrp="1"/>
          </p:cNvSpPr>
          <p:nvPr>
            <p:ph type="dt" sz="half" idx="10"/>
          </p:nvPr>
        </p:nvSpPr>
        <p:spPr bwMode="gray"/>
        <p:txBody>
          <a:bodyPr/>
          <a:lstStyle/>
          <a:p>
            <a:fld id="{D35D7269-5862-4886-9539-72CFD6DB0A9B}" type="datetime1">
              <a:rPr lang="fr-FR" smtClean="0"/>
              <a:t>03/01/2025</a:t>
            </a:fld>
            <a:endParaRPr lang="fr-FR"/>
          </a:p>
        </p:txBody>
      </p:sp>
      <p:sp>
        <p:nvSpPr>
          <p:cNvPr id="6" name="Espace réservé du pied de page 5"/>
          <p:cNvSpPr>
            <a:spLocks noGrp="1"/>
          </p:cNvSpPr>
          <p:nvPr>
            <p:ph type="ftr" sz="quarter" idx="11"/>
          </p:nvPr>
        </p:nvSpPr>
        <p:spPr bwMode="gray"/>
        <p:txBody>
          <a:bodyPr/>
          <a:lstStyle>
            <a:lvl1pPr>
              <a:defRPr/>
            </a:lvl1pPr>
          </a:lstStyle>
          <a:p>
            <a:endParaRPr lang="fr-FR"/>
          </a:p>
        </p:txBody>
      </p:sp>
      <p:sp>
        <p:nvSpPr>
          <p:cNvPr id="7" name="Espace réservé du numéro de diapositive 6"/>
          <p:cNvSpPr>
            <a:spLocks noGrp="1"/>
          </p:cNvSpPr>
          <p:nvPr>
            <p:ph type="sldNum" sz="quarter" idx="12"/>
          </p:nvPr>
        </p:nvSpPr>
        <p:spPr bwMode="gray"/>
        <p:txBody>
          <a:bodyPr/>
          <a:lstStyle/>
          <a:p>
            <a:fld id="{35802345-18E0-4116-811A-0C1B3CAA2DDF}" type="slidenum">
              <a:rPr lang="fr-FR" smtClean="0"/>
              <a:t>‹N°›</a:t>
            </a:fld>
            <a:endParaRPr lang="fr-FR"/>
          </a:p>
        </p:txBody>
      </p:sp>
      <p:sp>
        <p:nvSpPr>
          <p:cNvPr id="9" name="Espace réservé du contenu 8"/>
          <p:cNvSpPr>
            <a:spLocks noGrp="1"/>
          </p:cNvSpPr>
          <p:nvPr>
            <p:ph sz="quarter" idx="14" hasCustomPrompt="1"/>
          </p:nvPr>
        </p:nvSpPr>
        <p:spPr bwMode="gray">
          <a:xfrm>
            <a:off x="479997" y="2448000"/>
            <a:ext cx="11232000" cy="3432000"/>
          </a:xfrm>
        </p:spPr>
        <p:txBody>
          <a:bodyPr/>
          <a:lstStyle>
            <a:lvl1pPr>
              <a:defRPr/>
            </a:lvl1pPr>
            <a:lvl2pPr>
              <a:defRPr/>
            </a:lvl2pPr>
            <a:lvl3pPr>
              <a:defRPr/>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5" name="Espace réservé du texte 9"/>
          <p:cNvSpPr>
            <a:spLocks noGrp="1"/>
          </p:cNvSpPr>
          <p:nvPr>
            <p:ph type="body" sz="quarter" idx="13" hasCustomPrompt="1"/>
          </p:nvPr>
        </p:nvSpPr>
        <p:spPr bwMode="gray">
          <a:xfrm>
            <a:off x="4416000" y="240000"/>
            <a:ext cx="7296000" cy="480000"/>
          </a:xfrm>
        </p:spPr>
        <p:txBody>
          <a:bodyPr/>
          <a:lstStyle>
            <a:lvl1pPr marL="143996" indent="-143996" algn="r">
              <a:spcAft>
                <a:spcPts val="0"/>
              </a:spcAft>
              <a:buFont typeface="+mj-lt"/>
              <a:buAutoNum type="arabicPeriod"/>
              <a:defRPr sz="1000" b="1"/>
            </a:lvl1pPr>
            <a:lvl2pPr marL="143996" indent="-143996" algn="r">
              <a:spcBef>
                <a:spcPts val="0"/>
              </a:spcBef>
              <a:spcAft>
                <a:spcPts val="0"/>
              </a:spcAft>
              <a:buFont typeface="+mj-lt"/>
              <a:buAutoNum type="alphaLcPeriod"/>
              <a:defRPr sz="1000"/>
            </a:lvl2pPr>
          </a:lstStyle>
          <a:p>
            <a:pPr lvl="0"/>
            <a:r>
              <a:rPr lang="fr-FR" dirty="0"/>
              <a:t>Titre</a:t>
            </a:r>
          </a:p>
          <a:p>
            <a:pPr lvl="1"/>
            <a:r>
              <a:rPr lang="fr-FR" dirty="0"/>
              <a:t>Sous-titre</a:t>
            </a:r>
          </a:p>
        </p:txBody>
      </p:sp>
      <p:sp>
        <p:nvSpPr>
          <p:cNvPr id="12" name="Espace réservé du texte 7">
            <a:extLst>
              <a:ext uri="{FF2B5EF4-FFF2-40B4-BE49-F238E27FC236}">
                <a16:creationId xmlns:a16="http://schemas.microsoft.com/office/drawing/2014/main" id="{0B2F4F43-0CB8-44A7-86A1-2A4A154D3CDB}"/>
              </a:ext>
            </a:extLst>
          </p:cNvPr>
          <p:cNvSpPr>
            <a:spLocks noGrp="1"/>
          </p:cNvSpPr>
          <p:nvPr>
            <p:ph type="body" sz="quarter" idx="15" hasCustomPrompt="1"/>
          </p:nvPr>
        </p:nvSpPr>
        <p:spPr bwMode="gray">
          <a:xfrm>
            <a:off x="479179" y="1920001"/>
            <a:ext cx="11232819" cy="323935"/>
          </a:xfrm>
          <a:ln>
            <a:noFill/>
          </a:ln>
        </p:spPr>
        <p:txBody>
          <a:bodyPr/>
          <a:lstStyle>
            <a:lvl1pPr marL="12700" indent="114297">
              <a:spcBef>
                <a:spcPts val="533"/>
              </a:spcBef>
              <a:spcAft>
                <a:spcPts val="1067"/>
              </a:spcAft>
              <a:buFont typeface="+mj-lt"/>
              <a:buNone/>
              <a:tabLst/>
              <a:defRPr sz="2000" b="1">
                <a:solidFill>
                  <a:schemeClr val="tx1">
                    <a:lumMod val="50000"/>
                    <a:lumOff val="50000"/>
                  </a:schemeClr>
                </a:solidFill>
              </a:defRPr>
            </a:lvl1pPr>
            <a:lvl2pPr marL="431989" indent="-191995">
              <a:spcBef>
                <a:spcPts val="800"/>
              </a:spcBef>
              <a:spcAft>
                <a:spcPts val="1067"/>
              </a:spcAft>
              <a:buFont typeface="+mj-lt"/>
              <a:buAutoNum type="alphaLcPeriod"/>
              <a:defRPr/>
            </a:lvl2pPr>
          </a:lstStyle>
          <a:p>
            <a:pPr lvl="0"/>
            <a:r>
              <a:rPr lang="fr-FR" dirty="0"/>
              <a:t>Sous-titre</a:t>
            </a:r>
          </a:p>
          <a:p>
            <a:pPr lvl="0"/>
            <a:endParaRPr lang="fr-FR" dirty="0"/>
          </a:p>
        </p:txBody>
      </p:sp>
    </p:spTree>
    <p:extLst>
      <p:ext uri="{BB962C8B-B14F-4D97-AF65-F5344CB8AC3E}">
        <p14:creationId xmlns:p14="http://schemas.microsoft.com/office/powerpoint/2010/main" val="1512771059"/>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re uniquement">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e la date 2"/>
          <p:cNvSpPr>
            <a:spLocks noGrp="1"/>
          </p:cNvSpPr>
          <p:nvPr>
            <p:ph type="dt" sz="half" idx="10"/>
          </p:nvPr>
        </p:nvSpPr>
        <p:spPr/>
        <p:txBody>
          <a:bodyPr rtlCol="0"/>
          <a:lstStyle/>
          <a:p>
            <a:pPr rtl="0"/>
            <a:fld id="{0525D1CC-06E0-46E1-98E2-63F38E3B5F44}" type="datetime1">
              <a:rPr lang="fr-FR" smtClean="0"/>
              <a:t>04/01/2025</a:t>
            </a:fld>
            <a:endParaRPr lang="fr-FR" dirty="0"/>
          </a:p>
        </p:txBody>
      </p:sp>
      <p:sp>
        <p:nvSpPr>
          <p:cNvPr id="4" name="Espace réservé du pied de page 3"/>
          <p:cNvSpPr>
            <a:spLocks noGrp="1"/>
          </p:cNvSpPr>
          <p:nvPr>
            <p:ph type="ftr" sz="quarter" idx="11"/>
          </p:nvPr>
        </p:nvSpPr>
        <p:spPr/>
        <p:txBody>
          <a:bodyPr rtlCol="0"/>
          <a:lstStyle/>
          <a:p>
            <a:pPr rtl="0"/>
            <a:r>
              <a:rPr lang="en-US"/>
              <a:t>French National Institute for Industrial Environment and Risks (Ineris)</a:t>
            </a:r>
            <a:endParaRPr lang="fr-FR" dirty="0"/>
          </a:p>
        </p:txBody>
      </p:sp>
      <p:sp>
        <p:nvSpPr>
          <p:cNvPr id="5" name="Espace réservé du numéro de diapositive 4"/>
          <p:cNvSpPr>
            <a:spLocks noGrp="1"/>
          </p:cNvSpPr>
          <p:nvPr>
            <p:ph type="sldNum" sz="quarter" idx="12"/>
          </p:nvPr>
        </p:nvSpPr>
        <p:spPr/>
        <p:txBody>
          <a:bodyPr rtlCol="0"/>
          <a:lstStyle/>
          <a:p>
            <a:pPr rtl="0"/>
            <a:fld id="{BD266BE7-899D-4075-917F-DBDE33B6B692}" type="slidenum">
              <a:rPr lang="fr-FR" smtClean="0"/>
              <a:t>‹N°›</a:t>
            </a:fld>
            <a:endParaRPr lang="fr-FR" dirty="0"/>
          </a:p>
        </p:txBody>
      </p:sp>
    </p:spTree>
    <p:extLst>
      <p:ext uri="{BB962C8B-B14F-4D97-AF65-F5344CB8AC3E}">
        <p14:creationId xmlns:p14="http://schemas.microsoft.com/office/powerpoint/2010/main" val="279927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rtl="0"/>
            <a:r>
              <a:rPr lang="fr-FR"/>
              <a:t>Modifiez le style du titre</a:t>
            </a:r>
            <a:endParaRPr lang="fr-FR" dirty="0"/>
          </a:p>
        </p:txBody>
      </p:sp>
      <p:sp>
        <p:nvSpPr>
          <p:cNvPr id="3" name="Espace réservé du contenu 2"/>
          <p:cNvSpPr>
            <a:spLocks noGrp="1"/>
          </p:cNvSpPr>
          <p:nvPr>
            <p:ph sz="half" idx="1"/>
          </p:nvPr>
        </p:nvSpPr>
        <p:spPr>
          <a:xfrm>
            <a:off x="1280160" y="2194560"/>
            <a:ext cx="4489704" cy="3986784"/>
          </a:xfrm>
        </p:spPr>
        <p:txBody>
          <a:bodyPr rtlCol="0"/>
          <a:lstStyle/>
          <a:p>
            <a:pPr lvl="0" rtl="0"/>
            <a:r>
              <a:rPr lang="fr-FR"/>
              <a:t>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4" name="Espace réservé du contenu 3"/>
          <p:cNvSpPr>
            <a:spLocks noGrp="1"/>
          </p:cNvSpPr>
          <p:nvPr>
            <p:ph sz="half" idx="2"/>
          </p:nvPr>
        </p:nvSpPr>
        <p:spPr>
          <a:xfrm>
            <a:off x="6415368" y="2194560"/>
            <a:ext cx="4493424" cy="3986784"/>
          </a:xfrm>
        </p:spPr>
        <p:txBody>
          <a:bodyPr rtlCol="0"/>
          <a:lstStyle/>
          <a:p>
            <a:pPr lvl="0" rtl="0"/>
            <a:r>
              <a:rPr lang="fr-FR"/>
              <a:t>Modifier les styles du texte du masque</a:t>
            </a:r>
          </a:p>
          <a:p>
            <a:pPr lvl="1" rtl="0"/>
            <a:r>
              <a:rPr lang="fr-FR"/>
              <a:t>Deuxième niveau</a:t>
            </a:r>
          </a:p>
          <a:p>
            <a:pPr lvl="2" rtl="0"/>
            <a:r>
              <a:rPr lang="fr-FR"/>
              <a:t>Troisième niveau</a:t>
            </a:r>
          </a:p>
          <a:p>
            <a:pPr lvl="3" rtl="0"/>
            <a:r>
              <a:rPr lang="fr-FR"/>
              <a:t>Quatrième niveau</a:t>
            </a:r>
          </a:p>
          <a:p>
            <a:pPr lvl="4" rtl="0"/>
            <a:r>
              <a:rPr lang="fr-FR"/>
              <a:t>Cinquième niveau</a:t>
            </a:r>
            <a:endParaRPr lang="fr-FR" dirty="0"/>
          </a:p>
        </p:txBody>
      </p:sp>
      <p:sp>
        <p:nvSpPr>
          <p:cNvPr id="5" name="Espace réservé de la date 4"/>
          <p:cNvSpPr>
            <a:spLocks noGrp="1"/>
          </p:cNvSpPr>
          <p:nvPr>
            <p:ph type="dt" sz="half" idx="10"/>
          </p:nvPr>
        </p:nvSpPr>
        <p:spPr/>
        <p:txBody>
          <a:bodyPr rtlCol="0"/>
          <a:lstStyle/>
          <a:p>
            <a:pPr rtl="0"/>
            <a:fld id="{13248847-22C6-4FE2-9032-8AD83DFF16C2}" type="datetime1">
              <a:rPr lang="fr-FR" smtClean="0"/>
              <a:t>04/01/2025</a:t>
            </a:fld>
            <a:endParaRPr lang="fr-FR" dirty="0"/>
          </a:p>
        </p:txBody>
      </p:sp>
      <p:sp>
        <p:nvSpPr>
          <p:cNvPr id="6" name="Espace réservé du pied de page 5"/>
          <p:cNvSpPr>
            <a:spLocks noGrp="1"/>
          </p:cNvSpPr>
          <p:nvPr>
            <p:ph type="ftr" sz="quarter" idx="11"/>
          </p:nvPr>
        </p:nvSpPr>
        <p:spPr/>
        <p:txBody>
          <a:bodyPr rtlCol="0"/>
          <a:lstStyle/>
          <a:p>
            <a:pPr rtl="0"/>
            <a:r>
              <a:rPr lang="en-US"/>
              <a:t>French National Institute for Industrial Environment and Risks (Ineris)</a:t>
            </a:r>
            <a:endParaRPr lang="fr-FR" dirty="0"/>
          </a:p>
        </p:txBody>
      </p:sp>
      <p:sp>
        <p:nvSpPr>
          <p:cNvPr id="7" name="Espace réservé du numéro de diapositive 6"/>
          <p:cNvSpPr>
            <a:spLocks noGrp="1"/>
          </p:cNvSpPr>
          <p:nvPr>
            <p:ph type="sldNum" sz="quarter" idx="12"/>
          </p:nvPr>
        </p:nvSpPr>
        <p:spPr/>
        <p:txBody>
          <a:bodyPr rtlCol="0"/>
          <a:lstStyle/>
          <a:p>
            <a:pPr rtl="0"/>
            <a:fld id="{BD266BE7-899D-4075-917F-DBDE33B6B692}" type="slidenum">
              <a:rPr lang="fr-FR" smtClean="0"/>
              <a:t>‹N°›</a:t>
            </a:fld>
            <a:endParaRPr lang="fr-FR" dirty="0"/>
          </a:p>
        </p:txBody>
      </p:sp>
    </p:spTree>
    <p:extLst>
      <p:ext uri="{BB962C8B-B14F-4D97-AF65-F5344CB8AC3E}">
        <p14:creationId xmlns:p14="http://schemas.microsoft.com/office/powerpoint/2010/main" val="308931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re et sous-titre">
    <p:spTree>
      <p:nvGrpSpPr>
        <p:cNvPr id="1" name=""/>
        <p:cNvGrpSpPr/>
        <p:nvPr/>
      </p:nvGrpSpPr>
      <p:grpSpPr>
        <a:xfrm>
          <a:off x="0" y="0"/>
          <a:ext cx="0" cy="0"/>
          <a:chOff x="0" y="0"/>
          <a:chExt cx="0" cy="0"/>
        </a:xfrm>
      </p:grpSpPr>
      <p:sp>
        <p:nvSpPr>
          <p:cNvPr id="7" name="Titre 6"/>
          <p:cNvSpPr>
            <a:spLocks noGrp="1"/>
          </p:cNvSpPr>
          <p:nvPr>
            <p:ph type="title" hasCustomPrompt="1"/>
          </p:nvPr>
        </p:nvSpPr>
        <p:spPr bwMode="gray">
          <a:xfrm>
            <a:off x="0" y="0"/>
            <a:ext cx="240000" cy="240000"/>
          </a:xfrm>
          <a:ln>
            <a:solidFill>
              <a:schemeClr val="tx1">
                <a:alpha val="0"/>
              </a:schemeClr>
            </a:solidFill>
          </a:ln>
        </p:spPr>
        <p:txBody>
          <a:bodyPr/>
          <a:lstStyle>
            <a:lvl1pPr>
              <a:defRPr sz="133">
                <a:solidFill>
                  <a:schemeClr val="tx1">
                    <a:alpha val="0"/>
                  </a:schemeClr>
                </a:solidFill>
              </a:defRPr>
            </a:lvl1pPr>
          </a:lstStyle>
          <a:p>
            <a:r>
              <a:rPr lang="fr-FR" dirty="0"/>
              <a:t>Titre</a:t>
            </a:r>
          </a:p>
        </p:txBody>
      </p:sp>
      <p:sp>
        <p:nvSpPr>
          <p:cNvPr id="2" name="Espace réservé de la date 1"/>
          <p:cNvSpPr>
            <a:spLocks noGrp="1"/>
          </p:cNvSpPr>
          <p:nvPr>
            <p:ph type="dt" sz="half" idx="10"/>
          </p:nvPr>
        </p:nvSpPr>
        <p:spPr bwMode="gray"/>
        <p:txBody>
          <a:bodyPr/>
          <a:lstStyle/>
          <a:p>
            <a:fld id="{D35D7269-5862-4886-9539-72CFD6DB0A9B}" type="datetime1">
              <a:rPr lang="fr-FR" smtClean="0"/>
              <a:t>03/01/2025</a:t>
            </a:fld>
            <a:endParaRPr lang="fr-FR"/>
          </a:p>
        </p:txBody>
      </p:sp>
      <p:sp>
        <p:nvSpPr>
          <p:cNvPr id="3" name="Espace réservé du pied de page 2"/>
          <p:cNvSpPr>
            <a:spLocks noGrp="1"/>
          </p:cNvSpPr>
          <p:nvPr>
            <p:ph type="ftr" sz="quarter" idx="11"/>
          </p:nvPr>
        </p:nvSpPr>
        <p:spPr bwMode="gray"/>
        <p:txBody>
          <a:bodyPr/>
          <a:lstStyle>
            <a:lvl1pPr>
              <a:defRPr/>
            </a:lvl1pPr>
          </a:lstStyle>
          <a:p>
            <a:endParaRPr lang="fr-FR"/>
          </a:p>
        </p:txBody>
      </p:sp>
      <p:sp>
        <p:nvSpPr>
          <p:cNvPr id="8" name="Espace réservé du numéro de diapositive 7"/>
          <p:cNvSpPr>
            <a:spLocks noGrp="1"/>
          </p:cNvSpPr>
          <p:nvPr>
            <p:ph type="sldNum" sz="quarter" idx="12"/>
          </p:nvPr>
        </p:nvSpPr>
        <p:spPr bwMode="gray"/>
        <p:txBody>
          <a:bodyPr/>
          <a:lstStyle/>
          <a:p>
            <a:fld id="{35802345-18E0-4116-811A-0C1B3CAA2DDF}" type="slidenum">
              <a:rPr lang="fr-FR" smtClean="0"/>
              <a:t>‹N°›</a:t>
            </a:fld>
            <a:endParaRPr lang="fr-FR"/>
          </a:p>
        </p:txBody>
      </p:sp>
      <p:sp>
        <p:nvSpPr>
          <p:cNvPr id="11" name="Espace réservé du texte 10"/>
          <p:cNvSpPr>
            <a:spLocks noGrp="1"/>
          </p:cNvSpPr>
          <p:nvPr>
            <p:ph type="body" sz="quarter" idx="13" hasCustomPrompt="1"/>
          </p:nvPr>
        </p:nvSpPr>
        <p:spPr bwMode="gray">
          <a:xfrm>
            <a:off x="480000" y="3128061"/>
            <a:ext cx="11232000" cy="2769600"/>
          </a:xfrm>
        </p:spPr>
        <p:txBody>
          <a:bodyPr/>
          <a:lstStyle>
            <a:lvl1pPr>
              <a:lnSpc>
                <a:spcPct val="90000"/>
              </a:lnSpc>
              <a:spcAft>
                <a:spcPts val="0"/>
              </a:spcAft>
              <a:defRPr sz="4333" b="1" cap="all" baseline="0"/>
            </a:lvl1pPr>
            <a:lvl2pPr marL="0" indent="0">
              <a:spcBef>
                <a:spcPts val="667"/>
              </a:spcBef>
              <a:spcAft>
                <a:spcPts val="0"/>
              </a:spcAft>
              <a:buNone/>
              <a:defRPr sz="2467"/>
            </a:lvl2pPr>
          </a:lstStyle>
          <a:p>
            <a:pPr lvl="0"/>
            <a:r>
              <a:rPr lang="fr-FR" dirty="0"/>
              <a:t>Titre</a:t>
            </a:r>
          </a:p>
          <a:p>
            <a:pPr lvl="1"/>
            <a:r>
              <a:rPr lang="fr-FR" dirty="0"/>
              <a:t>Sous-titre</a:t>
            </a:r>
          </a:p>
        </p:txBody>
      </p:sp>
      <p:cxnSp>
        <p:nvCxnSpPr>
          <p:cNvPr id="12" name="Connecteur droit 11"/>
          <p:cNvCxnSpPr/>
          <p:nvPr/>
        </p:nvCxnSpPr>
        <p:spPr bwMode="gray">
          <a:xfrm>
            <a:off x="480000" y="6379200"/>
            <a:ext cx="11232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252DF93D-A507-46E1-AB2A-335E968558F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0000" y="201600"/>
            <a:ext cx="2397525" cy="2172200"/>
          </a:xfrm>
          <a:prstGeom prst="rect">
            <a:avLst/>
          </a:prstGeom>
        </p:spPr>
      </p:pic>
      <p:pic>
        <p:nvPicPr>
          <p:cNvPr id="10" name="Image 9">
            <a:extLst>
              <a:ext uri="{FF2B5EF4-FFF2-40B4-BE49-F238E27FC236}">
                <a16:creationId xmlns:a16="http://schemas.microsoft.com/office/drawing/2014/main" id="{920B7016-7ABA-4F76-8365-F056DA845526}"/>
              </a:ext>
            </a:extLst>
          </p:cNvPr>
          <p:cNvPicPr>
            <a:picLocks noChangeAspect="1"/>
          </p:cNvPicPr>
          <p:nvPr/>
        </p:nvPicPr>
        <p:blipFill>
          <a:blip r:embed="rId3"/>
          <a:stretch>
            <a:fillRect/>
          </a:stretch>
        </p:blipFill>
        <p:spPr>
          <a:xfrm>
            <a:off x="8594835" y="478799"/>
            <a:ext cx="3117165" cy="1606052"/>
          </a:xfrm>
          <a:prstGeom prst="rect">
            <a:avLst/>
          </a:prstGeom>
        </p:spPr>
      </p:pic>
    </p:spTree>
    <p:extLst>
      <p:ext uri="{BB962C8B-B14F-4D97-AF65-F5344CB8AC3E}">
        <p14:creationId xmlns:p14="http://schemas.microsoft.com/office/powerpoint/2010/main" val="401105093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9999" y="1200000"/>
            <a:ext cx="11232000" cy="960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
        <p:nvSpPr>
          <p:cNvPr id="8" name="Espace réservé du texte 7"/>
          <p:cNvSpPr>
            <a:spLocks noGrp="1"/>
          </p:cNvSpPr>
          <p:nvPr>
            <p:ph type="body" sz="quarter" idx="13" hasCustomPrompt="1"/>
          </p:nvPr>
        </p:nvSpPr>
        <p:spPr bwMode="gray">
          <a:xfrm>
            <a:off x="479997" y="2522624"/>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
        <p:nvSpPr>
          <p:cNvPr id="9" name="Espace réservé du texte 7"/>
          <p:cNvSpPr>
            <a:spLocks noGrp="1"/>
          </p:cNvSpPr>
          <p:nvPr>
            <p:ph type="body" sz="quarter" idx="14" hasCustomPrompt="1"/>
          </p:nvPr>
        </p:nvSpPr>
        <p:spPr bwMode="gray">
          <a:xfrm>
            <a:off x="4416000" y="2524800"/>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
        <p:nvSpPr>
          <p:cNvPr id="10" name="Espace réservé du texte 7"/>
          <p:cNvSpPr>
            <a:spLocks noGrp="1"/>
          </p:cNvSpPr>
          <p:nvPr>
            <p:ph type="body" sz="quarter" idx="15" hasCustomPrompt="1"/>
          </p:nvPr>
        </p:nvSpPr>
        <p:spPr bwMode="gray">
          <a:xfrm>
            <a:off x="8351999" y="2524800"/>
            <a:ext cx="3360000" cy="3374400"/>
          </a:xfrm>
        </p:spPr>
        <p:txBody>
          <a:bodyPr/>
          <a:lstStyle>
            <a:lvl1pPr marL="191995" indent="-191995">
              <a:spcBef>
                <a:spcPts val="533"/>
              </a:spcBef>
              <a:spcAft>
                <a:spcPts val="1067"/>
              </a:spcAft>
              <a:buFont typeface="+mj-lt"/>
              <a:buAutoNum type="arabicPeriod"/>
              <a:defRPr b="1"/>
            </a:lvl1pPr>
            <a:lvl2pPr marL="431989" indent="-191995">
              <a:spcBef>
                <a:spcPts val="800"/>
              </a:spcBef>
              <a:spcAft>
                <a:spcPts val="1067"/>
              </a:spcAft>
              <a:buFont typeface="+mj-lt"/>
              <a:buAutoNum type="alphaLcPeriod"/>
              <a:defRPr/>
            </a:lvl2pPr>
          </a:lstStyle>
          <a:p>
            <a:pPr lvl="0"/>
            <a:r>
              <a:rPr lang="fr-FR" dirty="0"/>
              <a:t>Titre de la partie</a:t>
            </a:r>
          </a:p>
          <a:p>
            <a:pPr lvl="1"/>
            <a:r>
              <a:rPr lang="fr-FR" dirty="0"/>
              <a:t>Deuxième niveau</a:t>
            </a:r>
          </a:p>
        </p:txBody>
      </p:sp>
    </p:spTree>
    <p:extLst>
      <p:ext uri="{BB962C8B-B14F-4D97-AF65-F5344CB8AC3E}">
        <p14:creationId xmlns:p14="http://schemas.microsoft.com/office/powerpoint/2010/main" val="392792227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itr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E7BA0D-730C-47CD-AF4B-BBB9F8267F0F}"/>
              </a:ext>
            </a:extLst>
          </p:cNvPr>
          <p:cNvSpPr/>
          <p:nvPr/>
        </p:nvSpPr>
        <p:spPr>
          <a:xfrm>
            <a:off x="-1" y="984000"/>
            <a:ext cx="12192000" cy="5874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Titre 1"/>
          <p:cNvSpPr>
            <a:spLocks noGrp="1"/>
          </p:cNvSpPr>
          <p:nvPr>
            <p:ph type="title" hasCustomPrompt="1"/>
          </p:nvPr>
        </p:nvSpPr>
        <p:spPr bwMode="gray">
          <a:xfrm>
            <a:off x="479999" y="984000"/>
            <a:ext cx="11232000" cy="5395200"/>
          </a:xfrm>
          <a:custGeom>
            <a:avLst/>
            <a:gdLst>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 name="connsiteX2" fmla="*/ 8424000 w 8424000"/>
              <a:gd name="connsiteY2" fmla="*/ 0 h 4046400"/>
              <a:gd name="connsiteX0" fmla="*/ 8424000 w 8424000"/>
              <a:gd name="connsiteY0" fmla="*/ 4046400 h 4046400"/>
              <a:gd name="connsiteX1" fmla="*/ 0 w 8424000"/>
              <a:gd name="connsiteY1" fmla="*/ 4046360 h 4046400"/>
              <a:gd name="connsiteX2" fmla="*/ 0 w 8424000"/>
              <a:gd name="connsiteY2" fmla="*/ 40 h 4046400"/>
              <a:gd name="connsiteX3" fmla="*/ 8424000 w 8424000"/>
              <a:gd name="connsiteY3" fmla="*/ 0 h 4046400"/>
              <a:gd name="connsiteX4" fmla="*/ 8424000 w 8424000"/>
              <a:gd name="connsiteY4" fmla="*/ 4046400 h 4046400"/>
              <a:gd name="connsiteX0" fmla="*/ 8424000 w 8424000"/>
              <a:gd name="connsiteY0" fmla="*/ 4046400 h 4046400"/>
              <a:gd name="connsiteX1" fmla="*/ 0 w 8424000"/>
              <a:gd name="connsiteY1" fmla="*/ 4046360 h 4046400"/>
            </a:gdLst>
            <a:ahLst/>
            <a:cxnLst>
              <a:cxn ang="0">
                <a:pos x="connsiteX0" y="connsiteY0"/>
              </a:cxn>
              <a:cxn ang="0">
                <a:pos x="connsiteX1" y="connsiteY1"/>
              </a:cxn>
            </a:cxnLst>
            <a:rect l="l" t="t" r="r" b="b"/>
            <a:pathLst>
              <a:path w="8424000" h="4046400" stroke="0" extrusionOk="0">
                <a:moveTo>
                  <a:pt x="8424000" y="4046400"/>
                </a:moveTo>
                <a:lnTo>
                  <a:pt x="0" y="4046360"/>
                </a:lnTo>
                <a:lnTo>
                  <a:pt x="0" y="40"/>
                </a:lnTo>
                <a:cubicBezTo>
                  <a:pt x="0" y="18"/>
                  <a:pt x="3771553" y="0"/>
                  <a:pt x="8424000" y="0"/>
                </a:cubicBezTo>
                <a:lnTo>
                  <a:pt x="8424000" y="4046400"/>
                </a:lnTo>
                <a:close/>
              </a:path>
              <a:path w="8424000" h="4046400" fill="none">
                <a:moveTo>
                  <a:pt x="8424000" y="4046400"/>
                </a:moveTo>
                <a:lnTo>
                  <a:pt x="0" y="4046360"/>
                </a:lnTo>
              </a:path>
            </a:pathLst>
          </a:custGeom>
          <a:ln w="10160">
            <a:solidFill>
              <a:schemeClr val="tx1"/>
            </a:solidFill>
          </a:ln>
        </p:spPr>
        <p:txBody>
          <a:bodyPr lIns="0" bIns="360000" anchor="ctr" anchorCtr="0"/>
          <a:lstStyle>
            <a:lvl1pPr marL="527987" indent="-527987">
              <a:buFont typeface="+mj-lt"/>
              <a:buAutoNum type="arabicPeriod"/>
              <a:defRPr sz="4333"/>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Tree>
    <p:extLst>
      <p:ext uri="{BB962C8B-B14F-4D97-AF65-F5344CB8AC3E}">
        <p14:creationId xmlns:p14="http://schemas.microsoft.com/office/powerpoint/2010/main" val="128958583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re et textes 3 colonnes">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a:xfrm>
            <a:off x="479999" y="1200000"/>
            <a:ext cx="11232000" cy="960000"/>
          </a:xfrm>
        </p:spPr>
        <p:txBody>
          <a:bodyPr/>
          <a:lstStyle>
            <a:lvl1pPr>
              <a:defRPr/>
            </a:lvl1pPr>
          </a:lstStyle>
          <a:p>
            <a:r>
              <a:rPr lang="fr-FR" dirty="0"/>
              <a:t>Titre</a:t>
            </a:r>
          </a:p>
        </p:txBody>
      </p:sp>
      <p:sp>
        <p:nvSpPr>
          <p:cNvPr id="3" name="Espace réservé de la date 2"/>
          <p:cNvSpPr>
            <a:spLocks noGrp="1"/>
          </p:cNvSpPr>
          <p:nvPr>
            <p:ph type="dt" sz="half" idx="10"/>
          </p:nvPr>
        </p:nvSpPr>
        <p:spPr bwMode="gray"/>
        <p:txBody>
          <a:bodyPr/>
          <a:lstStyle/>
          <a:p>
            <a:fld id="{D35D7269-5862-4886-9539-72CFD6DB0A9B}" type="datetime1">
              <a:rPr lang="fr-FR" smtClean="0"/>
              <a:t>03/01/2025</a:t>
            </a:fld>
            <a:endParaRPr lang="fr-FR"/>
          </a:p>
        </p:txBody>
      </p:sp>
      <p:sp>
        <p:nvSpPr>
          <p:cNvPr id="4" name="Espace réservé du pied de page 3"/>
          <p:cNvSpPr>
            <a:spLocks noGrp="1"/>
          </p:cNvSpPr>
          <p:nvPr>
            <p:ph type="ftr" sz="quarter" idx="11"/>
          </p:nvPr>
        </p:nvSpPr>
        <p:spPr bwMode="gray"/>
        <p:txBody>
          <a:bodyPr/>
          <a:lstStyle>
            <a:lvl1pPr>
              <a:defRPr/>
            </a:lvl1pPr>
          </a:lstStyle>
          <a:p>
            <a:endParaRPr lang="fr-FR"/>
          </a:p>
        </p:txBody>
      </p:sp>
      <p:sp>
        <p:nvSpPr>
          <p:cNvPr id="5" name="Espace réservé du numéro de diapositive 4"/>
          <p:cNvSpPr>
            <a:spLocks noGrp="1"/>
          </p:cNvSpPr>
          <p:nvPr>
            <p:ph type="sldNum" sz="quarter" idx="12"/>
          </p:nvPr>
        </p:nvSpPr>
        <p:spPr bwMode="gray"/>
        <p:txBody>
          <a:bodyPr/>
          <a:lstStyle/>
          <a:p>
            <a:fld id="{35802345-18E0-4116-811A-0C1B3CAA2DDF}" type="slidenum">
              <a:rPr lang="fr-FR" smtClean="0"/>
              <a:t>‹N°›</a:t>
            </a:fld>
            <a:endParaRPr lang="fr-FR"/>
          </a:p>
        </p:txBody>
      </p:sp>
      <p:sp>
        <p:nvSpPr>
          <p:cNvPr id="10" name="Espace réservé du texte 9"/>
          <p:cNvSpPr>
            <a:spLocks noGrp="1"/>
          </p:cNvSpPr>
          <p:nvPr>
            <p:ph type="body" sz="quarter" idx="13" hasCustomPrompt="1"/>
          </p:nvPr>
        </p:nvSpPr>
        <p:spPr bwMode="gray">
          <a:xfrm>
            <a:off x="4416000" y="240000"/>
            <a:ext cx="7296000" cy="480000"/>
          </a:xfrm>
        </p:spPr>
        <p:txBody>
          <a:bodyPr/>
          <a:lstStyle>
            <a:lvl1pPr marL="143996" indent="-143996" algn="r">
              <a:spcAft>
                <a:spcPts val="0"/>
              </a:spcAft>
              <a:buFont typeface="+mj-lt"/>
              <a:buAutoNum type="arabicPeriod"/>
              <a:defRPr sz="1000" b="1"/>
            </a:lvl1pPr>
            <a:lvl2pPr marL="143996" indent="-143996" algn="r">
              <a:spcBef>
                <a:spcPts val="0"/>
              </a:spcBef>
              <a:spcAft>
                <a:spcPts val="0"/>
              </a:spcAft>
              <a:buFont typeface="+mj-lt"/>
              <a:buAutoNum type="alphaLcPeriod"/>
              <a:defRPr sz="1000"/>
            </a:lvl2pPr>
          </a:lstStyle>
          <a:p>
            <a:pPr lvl="0"/>
            <a:r>
              <a:rPr lang="fr-FR" dirty="0"/>
              <a:t>Titre</a:t>
            </a:r>
          </a:p>
          <a:p>
            <a:pPr lvl="1"/>
            <a:r>
              <a:rPr lang="fr-FR" dirty="0"/>
              <a:t>Sous-titre</a:t>
            </a:r>
          </a:p>
        </p:txBody>
      </p:sp>
      <p:sp>
        <p:nvSpPr>
          <p:cNvPr id="12" name="Espace réservé du texte 11"/>
          <p:cNvSpPr>
            <a:spLocks noGrp="1"/>
          </p:cNvSpPr>
          <p:nvPr>
            <p:ph type="body" sz="quarter" idx="14" hasCustomPrompt="1"/>
          </p:nvPr>
        </p:nvSpPr>
        <p:spPr bwMode="gray">
          <a:xfrm>
            <a:off x="479999"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3" name="Espace réservé du texte 11"/>
          <p:cNvSpPr>
            <a:spLocks noGrp="1"/>
          </p:cNvSpPr>
          <p:nvPr>
            <p:ph type="body" sz="quarter" idx="15" hasCustomPrompt="1"/>
          </p:nvPr>
        </p:nvSpPr>
        <p:spPr bwMode="gray">
          <a:xfrm>
            <a:off x="4416000"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4" name="Espace réservé du texte 11"/>
          <p:cNvSpPr>
            <a:spLocks noGrp="1"/>
          </p:cNvSpPr>
          <p:nvPr>
            <p:ph type="body" sz="quarter" idx="16" hasCustomPrompt="1"/>
          </p:nvPr>
        </p:nvSpPr>
        <p:spPr bwMode="gray">
          <a:xfrm>
            <a:off x="8352000" y="2448000"/>
            <a:ext cx="3360000" cy="3432000"/>
          </a:xfrm>
        </p:spPr>
        <p:txBody>
          <a:bodyPr/>
          <a:lstStyle>
            <a:lvl1pPr>
              <a:defRPr/>
            </a:lvl1pPr>
            <a:lvl2pPr>
              <a:defRPr/>
            </a:lvl2pPr>
            <a:lvl3pPr>
              <a:defRPr baseline="0"/>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Tree>
    <p:extLst>
      <p:ext uri="{BB962C8B-B14F-4D97-AF65-F5344CB8AC3E}">
        <p14:creationId xmlns:p14="http://schemas.microsoft.com/office/powerpoint/2010/main" val="293575304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re et contenu">
    <p:spTree>
      <p:nvGrpSpPr>
        <p:cNvPr id="1" name=""/>
        <p:cNvGrpSpPr/>
        <p:nvPr/>
      </p:nvGrpSpPr>
      <p:grpSpPr>
        <a:xfrm>
          <a:off x="0" y="0"/>
          <a:ext cx="0" cy="0"/>
          <a:chOff x="0" y="0"/>
          <a:chExt cx="0" cy="0"/>
        </a:xfrm>
      </p:grpSpPr>
      <p:sp>
        <p:nvSpPr>
          <p:cNvPr id="4" name="Titre 3"/>
          <p:cNvSpPr>
            <a:spLocks noGrp="1"/>
          </p:cNvSpPr>
          <p:nvPr>
            <p:ph type="title" hasCustomPrompt="1"/>
          </p:nvPr>
        </p:nvSpPr>
        <p:spPr bwMode="gray">
          <a:xfrm>
            <a:off x="479999" y="1200000"/>
            <a:ext cx="11232000" cy="720000"/>
          </a:xfrm>
        </p:spPr>
        <p:txBody>
          <a:bodyPr/>
          <a:lstStyle/>
          <a:p>
            <a:r>
              <a:rPr lang="fr-FR" noProof="0" dirty="0"/>
              <a:t>Titre</a:t>
            </a:r>
            <a:endParaRPr lang="fr-FR" dirty="0"/>
          </a:p>
        </p:txBody>
      </p:sp>
      <p:sp>
        <p:nvSpPr>
          <p:cNvPr id="5" name="Espace réservé de la date 4"/>
          <p:cNvSpPr>
            <a:spLocks noGrp="1"/>
          </p:cNvSpPr>
          <p:nvPr>
            <p:ph type="dt" sz="half" idx="10"/>
          </p:nvPr>
        </p:nvSpPr>
        <p:spPr bwMode="gray"/>
        <p:txBody>
          <a:bodyPr/>
          <a:lstStyle/>
          <a:p>
            <a:fld id="{D35D7269-5862-4886-9539-72CFD6DB0A9B}" type="datetime1">
              <a:rPr lang="fr-FR" smtClean="0"/>
              <a:t>03/01/2025</a:t>
            </a:fld>
            <a:endParaRPr lang="fr-FR"/>
          </a:p>
        </p:txBody>
      </p:sp>
      <p:sp>
        <p:nvSpPr>
          <p:cNvPr id="6" name="Espace réservé du pied de page 5"/>
          <p:cNvSpPr>
            <a:spLocks noGrp="1"/>
          </p:cNvSpPr>
          <p:nvPr>
            <p:ph type="ftr" sz="quarter" idx="11"/>
          </p:nvPr>
        </p:nvSpPr>
        <p:spPr bwMode="gray"/>
        <p:txBody>
          <a:bodyPr/>
          <a:lstStyle>
            <a:lvl1pPr>
              <a:defRPr/>
            </a:lvl1pPr>
          </a:lstStyle>
          <a:p>
            <a:endParaRPr lang="fr-FR"/>
          </a:p>
        </p:txBody>
      </p:sp>
      <p:sp>
        <p:nvSpPr>
          <p:cNvPr id="7" name="Espace réservé du numéro de diapositive 6"/>
          <p:cNvSpPr>
            <a:spLocks noGrp="1"/>
          </p:cNvSpPr>
          <p:nvPr>
            <p:ph type="sldNum" sz="quarter" idx="12"/>
          </p:nvPr>
        </p:nvSpPr>
        <p:spPr bwMode="gray"/>
        <p:txBody>
          <a:bodyPr/>
          <a:lstStyle/>
          <a:p>
            <a:fld id="{35802345-18E0-4116-811A-0C1B3CAA2DDF}" type="slidenum">
              <a:rPr lang="fr-FR" smtClean="0"/>
              <a:t>‹N°›</a:t>
            </a:fld>
            <a:endParaRPr lang="fr-FR"/>
          </a:p>
        </p:txBody>
      </p:sp>
      <p:sp>
        <p:nvSpPr>
          <p:cNvPr id="9" name="Espace réservé du contenu 8"/>
          <p:cNvSpPr>
            <a:spLocks noGrp="1"/>
          </p:cNvSpPr>
          <p:nvPr>
            <p:ph sz="quarter" idx="14" hasCustomPrompt="1"/>
          </p:nvPr>
        </p:nvSpPr>
        <p:spPr bwMode="gray">
          <a:xfrm>
            <a:off x="479997" y="2448000"/>
            <a:ext cx="11232000" cy="3432000"/>
          </a:xfrm>
        </p:spPr>
        <p:txBody>
          <a:bodyPr/>
          <a:lstStyle>
            <a:lvl1pPr>
              <a:defRPr/>
            </a:lvl1pPr>
            <a:lvl2pPr>
              <a:defRPr/>
            </a:lvl2pPr>
            <a:lvl3pPr>
              <a:defRPr/>
            </a:lvl3pPr>
            <a:lvl4pPr>
              <a:defRPr/>
            </a:lvl4pPr>
            <a:lvl5pPr>
              <a:defRPr/>
            </a:lvl5pPr>
          </a:lstStyle>
          <a:p>
            <a:pPr lvl="0"/>
            <a:r>
              <a:rPr lang="fr-FR" dirty="0"/>
              <a:t>Texte de niveau 1</a:t>
            </a:r>
          </a:p>
          <a:p>
            <a:pPr lvl="1"/>
            <a:r>
              <a:rPr lang="fr-FR" dirty="0"/>
              <a:t>Texte de niveau 2</a:t>
            </a:r>
          </a:p>
          <a:p>
            <a:pPr lvl="2"/>
            <a:r>
              <a:rPr lang="fr-FR" dirty="0"/>
              <a:t>Texte de niveau 3</a:t>
            </a:r>
          </a:p>
          <a:p>
            <a:pPr lvl="3"/>
            <a:r>
              <a:rPr lang="fr-FR" dirty="0"/>
              <a:t>Texte de niveau 4</a:t>
            </a:r>
          </a:p>
          <a:p>
            <a:pPr lvl="4"/>
            <a:r>
              <a:rPr lang="fr-FR" dirty="0"/>
              <a:t>Texte de niveau 5</a:t>
            </a:r>
          </a:p>
        </p:txBody>
      </p:sp>
      <p:sp>
        <p:nvSpPr>
          <p:cNvPr id="15" name="Espace réservé du texte 9"/>
          <p:cNvSpPr>
            <a:spLocks noGrp="1"/>
          </p:cNvSpPr>
          <p:nvPr>
            <p:ph type="body" sz="quarter" idx="13" hasCustomPrompt="1"/>
          </p:nvPr>
        </p:nvSpPr>
        <p:spPr bwMode="gray">
          <a:xfrm>
            <a:off x="4416000" y="240000"/>
            <a:ext cx="7296000" cy="480000"/>
          </a:xfrm>
        </p:spPr>
        <p:txBody>
          <a:bodyPr/>
          <a:lstStyle>
            <a:lvl1pPr marL="143996" indent="-143996" algn="r">
              <a:spcAft>
                <a:spcPts val="0"/>
              </a:spcAft>
              <a:buFont typeface="+mj-lt"/>
              <a:buAutoNum type="arabicPeriod"/>
              <a:defRPr sz="1000" b="1"/>
            </a:lvl1pPr>
            <a:lvl2pPr marL="143996" indent="-143996" algn="r">
              <a:spcBef>
                <a:spcPts val="0"/>
              </a:spcBef>
              <a:spcAft>
                <a:spcPts val="0"/>
              </a:spcAft>
              <a:buFont typeface="+mj-lt"/>
              <a:buAutoNum type="alphaLcPeriod"/>
              <a:defRPr sz="1000"/>
            </a:lvl2pPr>
          </a:lstStyle>
          <a:p>
            <a:pPr lvl="0"/>
            <a:r>
              <a:rPr lang="fr-FR" dirty="0"/>
              <a:t>Titre</a:t>
            </a:r>
          </a:p>
          <a:p>
            <a:pPr lvl="1"/>
            <a:r>
              <a:rPr lang="fr-FR" dirty="0"/>
              <a:t>Sous-titre</a:t>
            </a:r>
          </a:p>
        </p:txBody>
      </p:sp>
      <p:sp>
        <p:nvSpPr>
          <p:cNvPr id="12" name="Espace réservé du texte 7">
            <a:extLst>
              <a:ext uri="{FF2B5EF4-FFF2-40B4-BE49-F238E27FC236}">
                <a16:creationId xmlns:a16="http://schemas.microsoft.com/office/drawing/2014/main" id="{0B2F4F43-0CB8-44A7-86A1-2A4A154D3CDB}"/>
              </a:ext>
            </a:extLst>
          </p:cNvPr>
          <p:cNvSpPr>
            <a:spLocks noGrp="1"/>
          </p:cNvSpPr>
          <p:nvPr>
            <p:ph type="body" sz="quarter" idx="15" hasCustomPrompt="1"/>
          </p:nvPr>
        </p:nvSpPr>
        <p:spPr bwMode="gray">
          <a:xfrm>
            <a:off x="479179" y="1920001"/>
            <a:ext cx="11232819" cy="323935"/>
          </a:xfrm>
          <a:ln>
            <a:noFill/>
          </a:ln>
        </p:spPr>
        <p:txBody>
          <a:bodyPr/>
          <a:lstStyle>
            <a:lvl1pPr marL="12700" indent="114297">
              <a:spcBef>
                <a:spcPts val="533"/>
              </a:spcBef>
              <a:spcAft>
                <a:spcPts val="1067"/>
              </a:spcAft>
              <a:buFont typeface="+mj-lt"/>
              <a:buNone/>
              <a:tabLst/>
              <a:defRPr sz="2000" b="1">
                <a:solidFill>
                  <a:schemeClr val="tx1">
                    <a:lumMod val="50000"/>
                    <a:lumOff val="50000"/>
                  </a:schemeClr>
                </a:solidFill>
              </a:defRPr>
            </a:lvl1pPr>
            <a:lvl2pPr marL="431989" indent="-191995">
              <a:spcBef>
                <a:spcPts val="800"/>
              </a:spcBef>
              <a:spcAft>
                <a:spcPts val="1067"/>
              </a:spcAft>
              <a:buFont typeface="+mj-lt"/>
              <a:buAutoNum type="alphaLcPeriod"/>
              <a:defRPr/>
            </a:lvl2pPr>
          </a:lstStyle>
          <a:p>
            <a:pPr lvl="0"/>
            <a:r>
              <a:rPr lang="fr-FR" dirty="0"/>
              <a:t>Sous-titre</a:t>
            </a:r>
          </a:p>
          <a:p>
            <a:pPr lvl="0"/>
            <a:endParaRPr lang="fr-FR" dirty="0"/>
          </a:p>
        </p:txBody>
      </p:sp>
    </p:spTree>
    <p:extLst>
      <p:ext uri="{BB962C8B-B14F-4D97-AF65-F5344CB8AC3E}">
        <p14:creationId xmlns:p14="http://schemas.microsoft.com/office/powerpoint/2010/main" val="299100070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cSld name="1_Diapositive de titr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3767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B0E87B6-177D-41B3-96F9-E219AA98234E}"/>
              </a:ext>
            </a:extLst>
          </p:cNvPr>
          <p:cNvGrpSpPr/>
          <p:nvPr userDrawn="1"/>
        </p:nvGrpSpPr>
        <p:grpSpPr>
          <a:xfrm>
            <a:off x="1" y="1"/>
            <a:ext cx="12192214" cy="1021698"/>
            <a:chOff x="0" y="-10231"/>
            <a:chExt cx="10692001" cy="1126233"/>
          </a:xfrm>
        </p:grpSpPr>
        <p:sp>
          <p:nvSpPr>
            <p:cNvPr id="13" name="Rectangle 12">
              <a:extLst>
                <a:ext uri="{FF2B5EF4-FFF2-40B4-BE49-F238E27FC236}">
                  <a16:creationId xmlns:a16="http://schemas.microsoft.com/office/drawing/2014/main" id="{92B46E48-691D-45A2-B421-436527F4E26C}"/>
                </a:ext>
              </a:extLst>
            </p:cNvPr>
            <p:cNvSpPr/>
            <p:nvPr userDrawn="1"/>
          </p:nvSpPr>
          <p:spPr bwMode="auto">
            <a:xfrm>
              <a:off x="0" y="-10231"/>
              <a:ext cx="10692000" cy="853045"/>
            </a:xfrm>
            <a:prstGeom prst="rect">
              <a:avLst/>
            </a:prstGeom>
            <a:solidFill>
              <a:srgbClr val="003087"/>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dirty="0">
                <a:ln>
                  <a:noFill/>
                </a:ln>
                <a:solidFill>
                  <a:schemeClr val="tx1"/>
                </a:solidFill>
                <a:effectLst/>
                <a:latin typeface="Lucida Sans Unicode" pitchFamily="34" charset="0"/>
              </a:endParaRPr>
            </a:p>
          </p:txBody>
        </p:sp>
        <p:sp>
          <p:nvSpPr>
            <p:cNvPr id="14" name="Rectangle 13">
              <a:extLst>
                <a:ext uri="{FF2B5EF4-FFF2-40B4-BE49-F238E27FC236}">
                  <a16:creationId xmlns:a16="http://schemas.microsoft.com/office/drawing/2014/main" id="{83E95323-96B5-4BA5-8E5E-02D828449DCB}"/>
                </a:ext>
              </a:extLst>
            </p:cNvPr>
            <p:cNvSpPr/>
            <p:nvPr userDrawn="1"/>
          </p:nvSpPr>
          <p:spPr bwMode="auto">
            <a:xfrm>
              <a:off x="0" y="842815"/>
              <a:ext cx="10692000" cy="273186"/>
            </a:xfrm>
            <a:prstGeom prst="rect">
              <a:avLst/>
            </a:prstGeom>
            <a:solidFill>
              <a:srgbClr val="00AB8E"/>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829544" rtl="0" eaLnBrk="0" fontAlgn="base" latinLnBrk="0" hangingPunct="0">
                <a:lnSpc>
                  <a:spcPct val="100000"/>
                </a:lnSpc>
                <a:spcBef>
                  <a:spcPct val="0"/>
                </a:spcBef>
                <a:spcAft>
                  <a:spcPct val="0"/>
                </a:spcAft>
                <a:buClrTx/>
                <a:buSzTx/>
                <a:buFontTx/>
                <a:buNone/>
                <a:tabLst/>
              </a:pPr>
              <a:endParaRPr kumimoji="0" lang="fr-FR" sz="1089" b="0" i="0" u="none" strike="noStrike" cap="none" normalizeH="0" baseline="0">
                <a:ln>
                  <a:noFill/>
                </a:ln>
                <a:solidFill>
                  <a:schemeClr val="tx1"/>
                </a:solidFill>
                <a:effectLst/>
                <a:latin typeface="Lucida Sans Unicode" pitchFamily="34" charset="0"/>
              </a:endParaRPr>
            </a:p>
          </p:txBody>
        </p:sp>
        <p:pic>
          <p:nvPicPr>
            <p:cNvPr id="15" name="Image 14">
              <a:extLst>
                <a:ext uri="{FF2B5EF4-FFF2-40B4-BE49-F238E27FC236}">
                  <a16:creationId xmlns:a16="http://schemas.microsoft.com/office/drawing/2014/main" id="{D590CD23-8503-46F7-8F08-21BF7E23F47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38962" r="19529" b="41237"/>
            <a:stretch/>
          </p:blipFill>
          <p:spPr>
            <a:xfrm>
              <a:off x="7002885" y="0"/>
              <a:ext cx="3689116" cy="1116002"/>
            </a:xfrm>
            <a:prstGeom prst="rect">
              <a:avLst/>
            </a:prstGeom>
          </p:spPr>
        </p:pic>
      </p:grpSp>
      <p:pic>
        <p:nvPicPr>
          <p:cNvPr id="16" name="Image 15">
            <a:extLst>
              <a:ext uri="{FF2B5EF4-FFF2-40B4-BE49-F238E27FC236}">
                <a16:creationId xmlns:a16="http://schemas.microsoft.com/office/drawing/2014/main" id="{77A6257B-0480-4097-8D82-5B681DA2128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108461" y="6314535"/>
            <a:ext cx="821024" cy="334745"/>
          </a:xfrm>
          <a:prstGeom prst="rect">
            <a:avLst/>
          </a:prstGeom>
        </p:spPr>
      </p:pic>
      <p:sp>
        <p:nvSpPr>
          <p:cNvPr id="20" name="Text Placeholder 2">
            <a:extLst>
              <a:ext uri="{FF2B5EF4-FFF2-40B4-BE49-F238E27FC236}">
                <a16:creationId xmlns:a16="http://schemas.microsoft.com/office/drawing/2014/main" id="{59C32C56-265E-41C5-A57C-40E266C7D647}"/>
              </a:ext>
            </a:extLst>
          </p:cNvPr>
          <p:cNvSpPr>
            <a:spLocks noGrp="1"/>
          </p:cNvSpPr>
          <p:nvPr>
            <p:ph type="body" idx="13" hasCustomPrompt="1"/>
          </p:nvPr>
        </p:nvSpPr>
        <p:spPr>
          <a:xfrm>
            <a:off x="266833" y="773866"/>
            <a:ext cx="11001728" cy="247829"/>
          </a:xfrm>
          <a:prstGeom prst="rect">
            <a:avLst/>
          </a:prstGeom>
        </p:spPr>
        <p:txBody>
          <a:bodyPr lIns="180000" tIns="0" bIns="0" anchor="ctr" anchorCtr="0"/>
          <a:lstStyle>
            <a:lvl1pPr marL="0" indent="0">
              <a:lnSpc>
                <a:spcPct val="100000"/>
              </a:lnSpc>
              <a:spcBef>
                <a:spcPts val="0"/>
              </a:spcBef>
              <a:buNone/>
              <a:defRPr sz="1270">
                <a:solidFill>
                  <a:schemeClr val="bg1"/>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9"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4" indent="0">
              <a:buNone/>
              <a:defRPr sz="1600">
                <a:solidFill>
                  <a:schemeClr val="tx1">
                    <a:tint val="75000"/>
                  </a:schemeClr>
                </a:solidFill>
              </a:defRPr>
            </a:lvl9pPr>
          </a:lstStyle>
          <a:p>
            <a:pPr lvl="0"/>
            <a:r>
              <a:rPr lang="fr-FR" dirty="0"/>
              <a:t>Titre secondaire ou espace de vide (Arial blanc 14)</a:t>
            </a:r>
          </a:p>
        </p:txBody>
      </p:sp>
      <p:sp>
        <p:nvSpPr>
          <p:cNvPr id="21" name="Text Placeholder 2">
            <a:extLst>
              <a:ext uri="{FF2B5EF4-FFF2-40B4-BE49-F238E27FC236}">
                <a16:creationId xmlns:a16="http://schemas.microsoft.com/office/drawing/2014/main" id="{F5325140-E191-4B3B-AB09-2477C8ACD126}"/>
              </a:ext>
            </a:extLst>
          </p:cNvPr>
          <p:cNvSpPr>
            <a:spLocks noGrp="1"/>
          </p:cNvSpPr>
          <p:nvPr>
            <p:ph type="body" idx="14" hasCustomPrompt="1"/>
          </p:nvPr>
        </p:nvSpPr>
        <p:spPr>
          <a:xfrm>
            <a:off x="266833" y="107773"/>
            <a:ext cx="11662652" cy="600917"/>
          </a:xfrm>
          <a:prstGeom prst="rect">
            <a:avLst/>
          </a:prstGeom>
        </p:spPr>
        <p:txBody>
          <a:bodyPr tIns="0" bIns="0" anchor="b" anchorCtr="0"/>
          <a:lstStyle>
            <a:lvl1pPr marL="0" indent="0">
              <a:lnSpc>
                <a:spcPct val="100000"/>
              </a:lnSpc>
              <a:spcBef>
                <a:spcPts val="0"/>
              </a:spcBef>
              <a:buNone/>
              <a:defRPr sz="2177">
                <a:solidFill>
                  <a:schemeClr val="bg1"/>
                </a:solidFill>
              </a:defRPr>
            </a:lvl1pPr>
            <a:lvl2pPr marL="457203" indent="0">
              <a:buNone/>
              <a:defRPr sz="2000">
                <a:solidFill>
                  <a:schemeClr val="tx1">
                    <a:tint val="75000"/>
                  </a:schemeClr>
                </a:solidFill>
              </a:defRPr>
            </a:lvl2pPr>
            <a:lvl3pPr marL="914406" indent="0">
              <a:buNone/>
              <a:defRPr sz="1800">
                <a:solidFill>
                  <a:schemeClr val="tx1">
                    <a:tint val="75000"/>
                  </a:schemeClr>
                </a:solidFill>
              </a:defRPr>
            </a:lvl3pPr>
            <a:lvl4pPr marL="1371609" indent="0">
              <a:buNone/>
              <a:defRPr sz="1600">
                <a:solidFill>
                  <a:schemeClr val="tx1">
                    <a:tint val="75000"/>
                  </a:schemeClr>
                </a:solidFill>
              </a:defRPr>
            </a:lvl4pPr>
            <a:lvl5pPr marL="1828812" indent="0">
              <a:buNone/>
              <a:defRPr sz="1600">
                <a:solidFill>
                  <a:schemeClr val="tx1">
                    <a:tint val="75000"/>
                  </a:schemeClr>
                </a:solidFill>
              </a:defRPr>
            </a:lvl5pPr>
            <a:lvl6pPr marL="2286015" indent="0">
              <a:buNone/>
              <a:defRPr sz="1600">
                <a:solidFill>
                  <a:schemeClr val="tx1">
                    <a:tint val="75000"/>
                  </a:schemeClr>
                </a:solidFill>
              </a:defRPr>
            </a:lvl6pPr>
            <a:lvl7pPr marL="2743218" indent="0">
              <a:buNone/>
              <a:defRPr sz="1600">
                <a:solidFill>
                  <a:schemeClr val="tx1">
                    <a:tint val="75000"/>
                  </a:schemeClr>
                </a:solidFill>
              </a:defRPr>
            </a:lvl7pPr>
            <a:lvl8pPr marL="3200421" indent="0">
              <a:buNone/>
              <a:defRPr sz="1600">
                <a:solidFill>
                  <a:schemeClr val="tx1">
                    <a:tint val="75000"/>
                  </a:schemeClr>
                </a:solidFill>
              </a:defRPr>
            </a:lvl8pPr>
            <a:lvl9pPr marL="3657624" indent="0">
              <a:buNone/>
              <a:defRPr sz="1600">
                <a:solidFill>
                  <a:schemeClr val="tx1">
                    <a:tint val="75000"/>
                  </a:schemeClr>
                </a:solidFill>
              </a:defRPr>
            </a:lvl9pPr>
          </a:lstStyle>
          <a:p>
            <a:pPr lvl="0"/>
            <a:r>
              <a:rPr lang="fr-FR" dirty="0"/>
              <a:t>Titre de la diapositive (Arial blanc 22 ou 24)</a:t>
            </a:r>
          </a:p>
        </p:txBody>
      </p:sp>
      <p:sp>
        <p:nvSpPr>
          <p:cNvPr id="22" name="Content Placeholder 2">
            <a:extLst>
              <a:ext uri="{FF2B5EF4-FFF2-40B4-BE49-F238E27FC236}">
                <a16:creationId xmlns:a16="http://schemas.microsoft.com/office/drawing/2014/main" id="{84C3AF87-2292-4616-8DF0-47562561E872}"/>
              </a:ext>
            </a:extLst>
          </p:cNvPr>
          <p:cNvSpPr>
            <a:spLocks noGrp="1"/>
          </p:cNvSpPr>
          <p:nvPr>
            <p:ph idx="15" hasCustomPrompt="1"/>
          </p:nvPr>
        </p:nvSpPr>
        <p:spPr>
          <a:xfrm>
            <a:off x="615555" y="1355329"/>
            <a:ext cx="10960675" cy="4728803"/>
          </a:xfrm>
          <a:prstGeom prst="rect">
            <a:avLst/>
          </a:prstGeom>
        </p:spPr>
        <p:txBody>
          <a:bodyPr lIns="0" tIns="0" rIns="0" bIns="0"/>
          <a:lstStyle>
            <a:lvl1pPr marL="259232" indent="-259232">
              <a:lnSpc>
                <a:spcPct val="100000"/>
              </a:lnSpc>
              <a:spcBef>
                <a:spcPts val="0"/>
              </a:spcBef>
              <a:buClrTx/>
              <a:buFont typeface="Arial" panose="020B0604020202020204" pitchFamily="34" charset="0"/>
              <a:buChar char=" "/>
              <a:tabLst>
                <a:tab pos="653184" algn="l"/>
              </a:tabLst>
              <a:defRPr sz="1633"/>
            </a:lvl1pPr>
            <a:lvl2pPr>
              <a:lnSpc>
                <a:spcPct val="100000"/>
              </a:lnSpc>
              <a:spcBef>
                <a:spcPts val="544"/>
              </a:spcBef>
              <a:tabLst>
                <a:tab pos="653184" algn="l"/>
              </a:tabLst>
              <a:defRPr sz="1452"/>
            </a:lvl2pPr>
            <a:lvl3pPr>
              <a:lnSpc>
                <a:spcPct val="100000"/>
              </a:lnSpc>
              <a:spcBef>
                <a:spcPts val="544"/>
              </a:spcBef>
              <a:tabLst>
                <a:tab pos="653184" algn="l"/>
              </a:tabLst>
              <a:defRPr sz="1452"/>
            </a:lvl3pPr>
            <a:lvl4pPr>
              <a:lnSpc>
                <a:spcPct val="100000"/>
              </a:lnSpc>
              <a:spcBef>
                <a:spcPts val="544"/>
              </a:spcBef>
              <a:tabLst>
                <a:tab pos="653184" algn="l"/>
              </a:tabLst>
              <a:defRPr sz="1270"/>
            </a:lvl4pPr>
            <a:lvl5pPr>
              <a:lnSpc>
                <a:spcPct val="100000"/>
              </a:lnSpc>
              <a:spcBef>
                <a:spcPts val="544"/>
              </a:spcBef>
              <a:tabLst>
                <a:tab pos="0" algn="l"/>
              </a:tabLst>
              <a:defRPr sz="1270"/>
            </a:lvl5pPr>
            <a:lvl6pPr marL="2286015" marR="0" indent="0" algn="l" defTabSz="914406" rtl="0" eaLnBrk="1" fontAlgn="auto" latinLnBrk="0" hangingPunct="1">
              <a:lnSpc>
                <a:spcPct val="90000"/>
              </a:lnSpc>
              <a:spcBef>
                <a:spcPts val="500"/>
              </a:spcBef>
              <a:spcAft>
                <a:spcPts val="0"/>
              </a:spcAft>
              <a:buClrTx/>
              <a:buSzTx/>
              <a:buFont typeface="Calibri" panose="020F0502020204030204" pitchFamily="34" charset="0"/>
              <a:buNone/>
              <a:tabLst/>
              <a:defRPr sz="1089">
                <a:latin typeface="Arial" panose="020B0604020202020204" pitchFamily="34" charset="0"/>
                <a:cs typeface="Arial" panose="020B0604020202020204" pitchFamily="34" charset="0"/>
              </a:defRPr>
            </a:lvl6pPr>
            <a:lvl7pPr marL="2743218" indent="0">
              <a:buNone/>
              <a:defRPr sz="2000"/>
            </a:lvl7pPr>
            <a:lvl8pPr marL="3200421" indent="0">
              <a:buNone/>
              <a:defRPr sz="2000"/>
            </a:lvl8pPr>
            <a:lvl9pPr marL="3657624" indent="0">
              <a:buNone/>
              <a:tabLst>
                <a:tab pos="326592" algn="l"/>
              </a:tabLst>
              <a:defRPr sz="2000"/>
            </a:lvl9pPr>
          </a:lstStyle>
          <a:p>
            <a:pPr lvl="0"/>
            <a:r>
              <a:rPr lang="fr-FR" dirty="0"/>
              <a:t>Texte principal (Arial bleu, 16 ou 18)</a:t>
            </a:r>
          </a:p>
          <a:p>
            <a:pPr lvl="1"/>
            <a:r>
              <a:rPr lang="fr-FR" dirty="0"/>
              <a:t> Premier niveau de puces (Arial vert 14 ou 16)</a:t>
            </a:r>
          </a:p>
          <a:p>
            <a:pPr lvl="2"/>
            <a:r>
              <a:rPr lang="fr-FR" dirty="0"/>
              <a:t> Deuxième niveau de puces (Arial bleu 14 ou 16)</a:t>
            </a:r>
          </a:p>
          <a:p>
            <a:pPr lvl="3"/>
            <a:r>
              <a:rPr lang="fr-FR" dirty="0"/>
              <a:t> Troisième niveau de puces (Arial noir 12 ou 14)</a:t>
            </a:r>
          </a:p>
          <a:p>
            <a:pPr lvl="4"/>
            <a:r>
              <a:rPr lang="fr-FR" dirty="0"/>
              <a:t> Quatrième niveau de puces (Arial noir 12 ou 14)</a:t>
            </a:r>
          </a:p>
          <a:p>
            <a:pPr lvl="5"/>
            <a:endParaRPr lang="fr-FR" dirty="0"/>
          </a:p>
        </p:txBody>
      </p:sp>
    </p:spTree>
    <p:extLst>
      <p:ext uri="{BB962C8B-B14F-4D97-AF65-F5344CB8AC3E}">
        <p14:creationId xmlns:p14="http://schemas.microsoft.com/office/powerpoint/2010/main" val="2819673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2F35754-6FE8-4950-8003-7B62E3E947DE}"/>
              </a:ext>
            </a:extLst>
          </p:cNvPr>
          <p:cNvSpPr>
            <a:spLocks noGrp="1"/>
          </p:cNvSpPr>
          <p:nvPr>
            <p:ph type="dt" sz="half" idx="10"/>
          </p:nvPr>
        </p:nvSpPr>
        <p:spPr/>
        <p:txBody>
          <a:bodyPr/>
          <a:lstStyle/>
          <a:p>
            <a:fld id="{A5DB57EC-A1ED-4A91-BB2B-FB8A520EB0FB}" type="datetime1">
              <a:rPr lang="fr-FR" smtClean="0"/>
              <a:t>03/01/2025</a:t>
            </a:fld>
            <a:endParaRPr lang="fr-FR"/>
          </a:p>
        </p:txBody>
      </p:sp>
      <p:sp>
        <p:nvSpPr>
          <p:cNvPr id="3" name="Espace réservé du pied de page 2">
            <a:extLst>
              <a:ext uri="{FF2B5EF4-FFF2-40B4-BE49-F238E27FC236}">
                <a16:creationId xmlns:a16="http://schemas.microsoft.com/office/drawing/2014/main" id="{1067B89D-2C27-4406-A58F-2DB0F037CB0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DC90665B-44AD-42FE-9D1B-D320E503D166}"/>
              </a:ext>
            </a:extLst>
          </p:cNvPr>
          <p:cNvSpPr>
            <a:spLocks noGrp="1"/>
          </p:cNvSpPr>
          <p:nvPr>
            <p:ph type="sldNum" sz="quarter" idx="12"/>
          </p:nvPr>
        </p:nvSpPr>
        <p:spPr/>
        <p:txBody>
          <a:bodyPr/>
          <a:lstStyle/>
          <a:p>
            <a:fld id="{35802345-18E0-4116-811A-0C1B3CAA2DDF}" type="slidenum">
              <a:rPr lang="fr-FR" smtClean="0"/>
              <a:t>‹N°›</a:t>
            </a:fld>
            <a:endParaRPr lang="fr-FR"/>
          </a:p>
        </p:txBody>
      </p:sp>
    </p:spTree>
    <p:extLst>
      <p:ext uri="{BB962C8B-B14F-4D97-AF65-F5344CB8AC3E}">
        <p14:creationId xmlns:p14="http://schemas.microsoft.com/office/powerpoint/2010/main" val="3880163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2.jpg"/><Relationship Id="rId5" Type="http://schemas.openxmlformats.org/officeDocument/2006/relationships/slideLayout" Target="../slideLayouts/slideLayout16.xml"/><Relationship Id="rId10"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9999" y="1200000"/>
            <a:ext cx="11232000" cy="960000"/>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479999" y="2448000"/>
            <a:ext cx="11232000" cy="3432000"/>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10152000" y="6378000"/>
            <a:ext cx="1560000" cy="480000"/>
          </a:xfrm>
          <a:prstGeom prst="rect">
            <a:avLst/>
          </a:prstGeom>
        </p:spPr>
        <p:txBody>
          <a:bodyPr vert="horz" lIns="0" tIns="0" rIns="0" bIns="0" rtlCol="0" anchor="ctr" anchorCtr="0">
            <a:noAutofit/>
          </a:bodyPr>
          <a:lstStyle>
            <a:lvl1pPr algn="ctr">
              <a:defRPr sz="1000" b="1">
                <a:solidFill>
                  <a:schemeClr val="tx1"/>
                </a:solidFill>
              </a:defRPr>
            </a:lvl1pPr>
          </a:lstStyle>
          <a:p>
            <a:fld id="{D35D7269-5862-4886-9539-72CFD6DB0A9B}" type="datetime1">
              <a:rPr lang="fr-FR" smtClean="0"/>
              <a:t>03/01/2025</a:t>
            </a:fld>
            <a:endParaRPr lang="fr-FR"/>
          </a:p>
        </p:txBody>
      </p:sp>
      <p:sp>
        <p:nvSpPr>
          <p:cNvPr id="5" name="Espace réservé du pied de page 4"/>
          <p:cNvSpPr>
            <a:spLocks noGrp="1"/>
          </p:cNvSpPr>
          <p:nvPr>
            <p:ph type="ftr" sz="quarter" idx="3"/>
          </p:nvPr>
        </p:nvSpPr>
        <p:spPr bwMode="gray">
          <a:xfrm>
            <a:off x="480000" y="6378000"/>
            <a:ext cx="7872000" cy="480000"/>
          </a:xfrm>
          <a:prstGeom prst="rect">
            <a:avLst/>
          </a:prstGeom>
        </p:spPr>
        <p:txBody>
          <a:bodyPr vert="horz" lIns="0" tIns="0" rIns="0" bIns="0" rtlCol="0" anchor="ctr" anchorCtr="0">
            <a:noAutofit/>
          </a:bodyPr>
          <a:lstStyle>
            <a:lvl1pPr algn="l">
              <a:defRPr sz="1000" b="1">
                <a:solidFill>
                  <a:schemeClr val="tx1"/>
                </a:solidFill>
              </a:defRPr>
            </a:lvl1pPr>
          </a:lstStyle>
          <a:p>
            <a:endParaRPr lang="fr-FR"/>
          </a:p>
        </p:txBody>
      </p:sp>
      <p:sp>
        <p:nvSpPr>
          <p:cNvPr id="6" name="Espace réservé du numéro de diapositive 5"/>
          <p:cNvSpPr>
            <a:spLocks noGrp="1"/>
          </p:cNvSpPr>
          <p:nvPr>
            <p:ph type="sldNum" sz="quarter" idx="4"/>
          </p:nvPr>
        </p:nvSpPr>
        <p:spPr bwMode="gray">
          <a:xfrm>
            <a:off x="8352000" y="6378000"/>
            <a:ext cx="1800000" cy="480000"/>
          </a:xfrm>
          <a:prstGeom prst="rect">
            <a:avLst/>
          </a:prstGeom>
        </p:spPr>
        <p:txBody>
          <a:bodyPr vert="horz" lIns="0" tIns="0" rIns="0" bIns="0" rtlCol="0" anchor="ctr" anchorCtr="0">
            <a:noAutofit/>
          </a:bodyPr>
          <a:lstStyle>
            <a:lvl1pPr algn="r">
              <a:defRPr sz="1000" b="1">
                <a:solidFill>
                  <a:schemeClr val="tx1"/>
                </a:solidFill>
              </a:defRPr>
            </a:lvl1pPr>
          </a:lstStyle>
          <a:p>
            <a:fld id="{35802345-18E0-4116-811A-0C1B3CAA2DDF}" type="slidenum">
              <a:rPr lang="fr-FR" smtClean="0"/>
              <a:t>‹N°›</a:t>
            </a:fld>
            <a:endParaRPr lang="fr-FR"/>
          </a:p>
        </p:txBody>
      </p:sp>
      <p:cxnSp>
        <p:nvCxnSpPr>
          <p:cNvPr id="10" name="Connecteur droit 9"/>
          <p:cNvCxnSpPr/>
          <p:nvPr/>
        </p:nvCxnSpPr>
        <p:spPr bwMode="gray">
          <a:xfrm>
            <a:off x="480000" y="6379200"/>
            <a:ext cx="11232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E328BC2-B6CA-4F7E-B6D7-8FFA4EA74D78}"/>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08000" y="144000"/>
            <a:ext cx="768085" cy="695899"/>
          </a:xfrm>
          <a:prstGeom prst="rect">
            <a:avLst/>
          </a:prstGeom>
        </p:spPr>
      </p:pic>
      <p:pic>
        <p:nvPicPr>
          <p:cNvPr id="12" name="Image 11">
            <a:extLst>
              <a:ext uri="{FF2B5EF4-FFF2-40B4-BE49-F238E27FC236}">
                <a16:creationId xmlns:a16="http://schemas.microsoft.com/office/drawing/2014/main" id="{08FB48E5-FA05-4458-83BA-298D09F5251B}"/>
              </a:ext>
            </a:extLst>
          </p:cNvPr>
          <p:cNvPicPr>
            <a:picLocks noChangeAspect="1"/>
          </p:cNvPicPr>
          <p:nvPr/>
        </p:nvPicPr>
        <p:blipFill>
          <a:blip r:embed="rId14"/>
          <a:stretch>
            <a:fillRect/>
          </a:stretch>
        </p:blipFill>
        <p:spPr>
          <a:xfrm>
            <a:off x="1272001" y="235199"/>
            <a:ext cx="1006156" cy="518400"/>
          </a:xfrm>
          <a:prstGeom prst="rect">
            <a:avLst/>
          </a:prstGeom>
        </p:spPr>
      </p:pic>
    </p:spTree>
    <p:extLst>
      <p:ext uri="{BB962C8B-B14F-4D97-AF65-F5344CB8AC3E}">
        <p14:creationId xmlns:p14="http://schemas.microsoft.com/office/powerpoint/2010/main" val="349351768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62" r:id="rId10"/>
    <p:sldLayoutId id="2147483664" r:id="rId11"/>
  </p:sldLayoutIdLst>
  <p:hf hdr="0" ftr="0" dt="0"/>
  <p:txStyles>
    <p:titleStyle>
      <a:lvl1pPr algn="l" defTabSz="1219170" rtl="0" eaLnBrk="1" latinLnBrk="0" hangingPunct="1">
        <a:lnSpc>
          <a:spcPct val="90000"/>
        </a:lnSpc>
        <a:spcBef>
          <a:spcPct val="0"/>
        </a:spcBef>
        <a:buNone/>
        <a:defRPr sz="3400" b="1" kern="120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479999" y="1200000"/>
            <a:ext cx="11232000" cy="960000"/>
          </a:xfrm>
          <a:prstGeom prst="rect">
            <a:avLst/>
          </a:prstGeom>
        </p:spPr>
        <p:txBody>
          <a:bodyPr vert="horz" lIns="0" tIns="0" rIns="0" bIns="0" rtlCol="0" anchor="t" anchorCtr="0">
            <a:noAutofit/>
          </a:bodyPr>
          <a:lstStyle/>
          <a:p>
            <a:r>
              <a:rPr lang="fr-FR" noProof="0" dirty="0"/>
              <a:t>Titre</a:t>
            </a:r>
          </a:p>
        </p:txBody>
      </p:sp>
      <p:sp>
        <p:nvSpPr>
          <p:cNvPr id="3" name="Espace réservé du texte 2"/>
          <p:cNvSpPr>
            <a:spLocks noGrp="1"/>
          </p:cNvSpPr>
          <p:nvPr>
            <p:ph type="body" idx="1"/>
          </p:nvPr>
        </p:nvSpPr>
        <p:spPr bwMode="gray">
          <a:xfrm>
            <a:off x="479999" y="2448000"/>
            <a:ext cx="11232000" cy="3432000"/>
          </a:xfrm>
          <a:prstGeom prst="rect">
            <a:avLst/>
          </a:prstGeom>
        </p:spPr>
        <p:txBody>
          <a:bodyPr vert="horz" lIns="0" tIns="0" rIns="0" bIns="0" rtlCol="0" anchor="t" anchorCtr="0">
            <a:noAutofit/>
          </a:bodyPr>
          <a:lstStyle/>
          <a:p>
            <a:pPr lvl="0"/>
            <a:r>
              <a:rPr lang="fr-FR" noProof="0" dirty="0"/>
              <a:t>Texte de niveau 1</a:t>
            </a:r>
          </a:p>
          <a:p>
            <a:pPr lvl="1"/>
            <a:r>
              <a:rPr lang="fr-FR" noProof="0" dirty="0"/>
              <a:t>Texte de niveau 2</a:t>
            </a:r>
          </a:p>
          <a:p>
            <a:pPr lvl="2"/>
            <a:r>
              <a:rPr lang="fr-FR" noProof="0" dirty="0"/>
              <a:t>Texte de niveau 3</a:t>
            </a:r>
          </a:p>
          <a:p>
            <a:pPr lvl="3"/>
            <a:r>
              <a:rPr lang="fr-FR" noProof="0" dirty="0"/>
              <a:t>Texte de niveau 4</a:t>
            </a:r>
          </a:p>
          <a:p>
            <a:pPr lvl="4"/>
            <a:r>
              <a:rPr lang="fr-FR" noProof="0" dirty="0"/>
              <a:t>Texte de niveau 5</a:t>
            </a:r>
          </a:p>
        </p:txBody>
      </p:sp>
      <p:sp>
        <p:nvSpPr>
          <p:cNvPr id="4" name="Espace réservé de la date 3"/>
          <p:cNvSpPr>
            <a:spLocks noGrp="1"/>
          </p:cNvSpPr>
          <p:nvPr>
            <p:ph type="dt" sz="half" idx="2"/>
          </p:nvPr>
        </p:nvSpPr>
        <p:spPr bwMode="gray">
          <a:xfrm>
            <a:off x="10152000" y="6378000"/>
            <a:ext cx="1560000" cy="480000"/>
          </a:xfrm>
          <a:prstGeom prst="rect">
            <a:avLst/>
          </a:prstGeom>
        </p:spPr>
        <p:txBody>
          <a:bodyPr vert="horz" lIns="0" tIns="0" rIns="0" bIns="0" rtlCol="0" anchor="ctr" anchorCtr="0">
            <a:noAutofit/>
          </a:bodyPr>
          <a:lstStyle>
            <a:lvl1pPr algn="ctr">
              <a:defRPr sz="1000" b="1">
                <a:solidFill>
                  <a:schemeClr val="tx1"/>
                </a:solidFill>
              </a:defRPr>
            </a:lvl1pPr>
          </a:lstStyle>
          <a:p>
            <a:fld id="{D35D7269-5862-4886-9539-72CFD6DB0A9B}" type="datetime1">
              <a:rPr lang="fr-FR" smtClean="0"/>
              <a:t>03/01/2025</a:t>
            </a:fld>
            <a:endParaRPr lang="fr-FR"/>
          </a:p>
        </p:txBody>
      </p:sp>
      <p:sp>
        <p:nvSpPr>
          <p:cNvPr id="5" name="Espace réservé du pied de page 4"/>
          <p:cNvSpPr>
            <a:spLocks noGrp="1"/>
          </p:cNvSpPr>
          <p:nvPr>
            <p:ph type="ftr" sz="quarter" idx="3"/>
          </p:nvPr>
        </p:nvSpPr>
        <p:spPr bwMode="gray">
          <a:xfrm>
            <a:off x="480000" y="6378000"/>
            <a:ext cx="7872000" cy="480000"/>
          </a:xfrm>
          <a:prstGeom prst="rect">
            <a:avLst/>
          </a:prstGeom>
        </p:spPr>
        <p:txBody>
          <a:bodyPr vert="horz" lIns="0" tIns="0" rIns="0" bIns="0" rtlCol="0" anchor="ctr" anchorCtr="0">
            <a:noAutofit/>
          </a:bodyPr>
          <a:lstStyle>
            <a:lvl1pPr algn="l">
              <a:defRPr sz="1000" b="1">
                <a:solidFill>
                  <a:schemeClr val="tx1"/>
                </a:solidFill>
              </a:defRPr>
            </a:lvl1pPr>
          </a:lstStyle>
          <a:p>
            <a:endParaRPr lang="fr-FR"/>
          </a:p>
        </p:txBody>
      </p:sp>
      <p:sp>
        <p:nvSpPr>
          <p:cNvPr id="6" name="Espace réservé du numéro de diapositive 5"/>
          <p:cNvSpPr>
            <a:spLocks noGrp="1"/>
          </p:cNvSpPr>
          <p:nvPr>
            <p:ph type="sldNum" sz="quarter" idx="4"/>
          </p:nvPr>
        </p:nvSpPr>
        <p:spPr bwMode="gray">
          <a:xfrm>
            <a:off x="8352000" y="6378000"/>
            <a:ext cx="1800000" cy="480000"/>
          </a:xfrm>
          <a:prstGeom prst="rect">
            <a:avLst/>
          </a:prstGeom>
        </p:spPr>
        <p:txBody>
          <a:bodyPr vert="horz" lIns="0" tIns="0" rIns="0" bIns="0" rtlCol="0" anchor="ctr" anchorCtr="0">
            <a:noAutofit/>
          </a:bodyPr>
          <a:lstStyle>
            <a:lvl1pPr algn="r">
              <a:defRPr sz="1000" b="1">
                <a:solidFill>
                  <a:schemeClr val="tx1"/>
                </a:solidFill>
              </a:defRPr>
            </a:lvl1pPr>
          </a:lstStyle>
          <a:p>
            <a:fld id="{35802345-18E0-4116-811A-0C1B3CAA2DDF}" type="slidenum">
              <a:rPr lang="fr-FR" smtClean="0"/>
              <a:t>‹N°›</a:t>
            </a:fld>
            <a:endParaRPr lang="fr-FR"/>
          </a:p>
        </p:txBody>
      </p:sp>
      <p:cxnSp>
        <p:nvCxnSpPr>
          <p:cNvPr id="10" name="Connecteur droit 9"/>
          <p:cNvCxnSpPr/>
          <p:nvPr/>
        </p:nvCxnSpPr>
        <p:spPr bwMode="gray">
          <a:xfrm>
            <a:off x="480000" y="6379200"/>
            <a:ext cx="11232000" cy="0"/>
          </a:xfrm>
          <a:prstGeom prst="line">
            <a:avLst/>
          </a:prstGeom>
          <a:ln w="1016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CE328BC2-B6CA-4F7E-B6D7-8FFA4EA74D7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08000" y="144000"/>
            <a:ext cx="768085" cy="695899"/>
          </a:xfrm>
          <a:prstGeom prst="rect">
            <a:avLst/>
          </a:prstGeom>
        </p:spPr>
      </p:pic>
      <p:pic>
        <p:nvPicPr>
          <p:cNvPr id="12" name="Image 11">
            <a:extLst>
              <a:ext uri="{FF2B5EF4-FFF2-40B4-BE49-F238E27FC236}">
                <a16:creationId xmlns:a16="http://schemas.microsoft.com/office/drawing/2014/main" id="{08FB48E5-FA05-4458-83BA-298D09F5251B}"/>
              </a:ext>
            </a:extLst>
          </p:cNvPr>
          <p:cNvPicPr>
            <a:picLocks noChangeAspect="1"/>
          </p:cNvPicPr>
          <p:nvPr/>
        </p:nvPicPr>
        <p:blipFill>
          <a:blip r:embed="rId11"/>
          <a:stretch>
            <a:fillRect/>
          </a:stretch>
        </p:blipFill>
        <p:spPr>
          <a:xfrm>
            <a:off x="1272001" y="235199"/>
            <a:ext cx="1006156" cy="518400"/>
          </a:xfrm>
          <a:prstGeom prst="rect">
            <a:avLst/>
          </a:prstGeom>
        </p:spPr>
      </p:pic>
    </p:spTree>
    <p:extLst>
      <p:ext uri="{BB962C8B-B14F-4D97-AF65-F5344CB8AC3E}">
        <p14:creationId xmlns:p14="http://schemas.microsoft.com/office/powerpoint/2010/main" val="234949142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Lst>
  <p:hf hdr="0" ftr="0" dt="0"/>
  <p:txStyles>
    <p:titleStyle>
      <a:lvl1pPr algn="l" defTabSz="1219170" rtl="0" eaLnBrk="1" latinLnBrk="0" hangingPunct="1">
        <a:lnSpc>
          <a:spcPct val="90000"/>
        </a:lnSpc>
        <a:spcBef>
          <a:spcPct val="0"/>
        </a:spcBef>
        <a:buNone/>
        <a:defRPr sz="3400" b="1" kern="1200">
          <a:solidFill>
            <a:schemeClr val="tx1"/>
          </a:solidFill>
          <a:latin typeface="+mj-lt"/>
          <a:ea typeface="+mj-ea"/>
          <a:cs typeface="+mj-cs"/>
        </a:defRPr>
      </a:lvl1pPr>
    </p:titleStyle>
    <p:body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fr-FR"/>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pierre-andre.billat@ineris.fr"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34.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9.xml"/><Relationship Id="rId5" Type="http://schemas.openxmlformats.org/officeDocument/2006/relationships/image" Target="../media/image49.png"/><Relationship Id="rId4" Type="http://schemas.microsoft.com/office/2007/relationships/hdphoto" Target="../media/hdphoto2.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wmf"/><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gif"/><Relationship Id="rId1" Type="http://schemas.openxmlformats.org/officeDocument/2006/relationships/slideLayout" Target="../slideLayouts/slideLayout17.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gif"/><Relationship Id="rId1" Type="http://schemas.openxmlformats.org/officeDocument/2006/relationships/slideLayout" Target="../slideLayouts/slideLayout17.xml"/><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A5A8BAFB-DFA4-4FA5-9610-120ADCE28EC8}"/>
              </a:ext>
            </a:extLst>
          </p:cNvPr>
          <p:cNvSpPr>
            <a:spLocks noGrp="1"/>
          </p:cNvSpPr>
          <p:nvPr>
            <p:ph type="title"/>
          </p:nvPr>
        </p:nvSpPr>
        <p:spPr/>
        <p:txBody>
          <a:bodyPr/>
          <a:lstStyle/>
          <a:p>
            <a:endParaRPr lang="fr-FR" dirty="0"/>
          </a:p>
        </p:txBody>
      </p:sp>
      <p:sp>
        <p:nvSpPr>
          <p:cNvPr id="3" name="Espace réservé de la date 2">
            <a:extLst>
              <a:ext uri="{FF2B5EF4-FFF2-40B4-BE49-F238E27FC236}">
                <a16:creationId xmlns:a16="http://schemas.microsoft.com/office/drawing/2014/main" id="{D92D5138-2ABB-4B2C-80A5-C30D5D966CCE}"/>
              </a:ext>
            </a:extLst>
          </p:cNvPr>
          <p:cNvSpPr>
            <a:spLocks noGrp="1"/>
          </p:cNvSpPr>
          <p:nvPr>
            <p:ph type="dt" sz="half" idx="10"/>
          </p:nvPr>
        </p:nvSpPr>
        <p:spPr/>
        <p:txBody>
          <a:bodyPr/>
          <a:lstStyle/>
          <a:p>
            <a:pPr algn="r"/>
            <a:r>
              <a:rPr lang="fr-FR" cap="all" dirty="0"/>
              <a:t>10/10/2023</a:t>
            </a:r>
          </a:p>
        </p:txBody>
      </p:sp>
      <p:sp>
        <p:nvSpPr>
          <p:cNvPr id="4" name="Espace réservé du pied de page 3">
            <a:extLst>
              <a:ext uri="{FF2B5EF4-FFF2-40B4-BE49-F238E27FC236}">
                <a16:creationId xmlns:a16="http://schemas.microsoft.com/office/drawing/2014/main" id="{034DF719-2B19-4D33-ABAE-F03930064BED}"/>
              </a:ext>
            </a:extLst>
          </p:cNvPr>
          <p:cNvSpPr>
            <a:spLocks noGrp="1"/>
          </p:cNvSpPr>
          <p:nvPr>
            <p:ph type="ftr" sz="quarter" idx="11"/>
          </p:nvPr>
        </p:nvSpPr>
        <p:spPr/>
        <p:txBody>
          <a:bodyPr/>
          <a:lstStyle/>
          <a:p>
            <a:r>
              <a:rPr lang="fr-FR" dirty="0"/>
              <a:t>Institut national de l’environnement industriel et des risques</a:t>
            </a:r>
          </a:p>
        </p:txBody>
      </p:sp>
      <p:sp>
        <p:nvSpPr>
          <p:cNvPr id="5" name="Espace réservé du numéro de diapositive 4">
            <a:extLst>
              <a:ext uri="{FF2B5EF4-FFF2-40B4-BE49-F238E27FC236}">
                <a16:creationId xmlns:a16="http://schemas.microsoft.com/office/drawing/2014/main" id="{04B0B77B-7219-4D73-ABE2-988401B93107}"/>
              </a:ext>
            </a:extLst>
          </p:cNvPr>
          <p:cNvSpPr>
            <a:spLocks noGrp="1"/>
          </p:cNvSpPr>
          <p:nvPr>
            <p:ph type="sldNum" sz="quarter" idx="12"/>
          </p:nvPr>
        </p:nvSpPr>
        <p:spPr/>
        <p:txBody>
          <a:bodyPr/>
          <a:lstStyle/>
          <a:p>
            <a:fld id="{733122C9-A0B9-462F-8757-0847AD287B63}" type="slidenum">
              <a:rPr lang="fr-FR" smtClean="0"/>
              <a:pPr/>
              <a:t>1</a:t>
            </a:fld>
            <a:endParaRPr lang="fr-FR" dirty="0"/>
          </a:p>
        </p:txBody>
      </p:sp>
      <p:sp>
        <p:nvSpPr>
          <p:cNvPr id="9" name="Espace réservé du texte 5">
            <a:extLst>
              <a:ext uri="{FF2B5EF4-FFF2-40B4-BE49-F238E27FC236}">
                <a16:creationId xmlns:a16="http://schemas.microsoft.com/office/drawing/2014/main" id="{897460C6-F1F2-4CEE-ACB8-26B28272D4E0}"/>
              </a:ext>
            </a:extLst>
          </p:cNvPr>
          <p:cNvSpPr>
            <a:spLocks noGrp="1"/>
          </p:cNvSpPr>
          <p:nvPr>
            <p:ph type="body" sz="quarter" idx="13"/>
          </p:nvPr>
        </p:nvSpPr>
        <p:spPr>
          <a:xfrm>
            <a:off x="341687" y="2497970"/>
            <a:ext cx="11232000" cy="2769600"/>
          </a:xfrm>
        </p:spPr>
        <p:txBody>
          <a:bodyPr/>
          <a:lstStyle/>
          <a:p>
            <a:r>
              <a:rPr lang="fr-FR" dirty="0">
                <a:solidFill>
                  <a:schemeClr val="hlink"/>
                </a:solidFill>
              </a:rPr>
              <a:t>modélisation en pharmaco/toxicocinétique</a:t>
            </a:r>
          </a:p>
          <a:p>
            <a:pPr lvl="1"/>
            <a:r>
              <a:rPr lang="fr-FR" dirty="0">
                <a:solidFill>
                  <a:schemeClr val="hlink"/>
                </a:solidFill>
              </a:rPr>
              <a:t>Albert Paré, Aude Ratier, </a:t>
            </a:r>
            <a:r>
              <a:rPr lang="fr-FR" dirty="0" err="1">
                <a:solidFill>
                  <a:schemeClr val="hlink"/>
                </a:solidFill>
              </a:rPr>
              <a:t>Pierre-André</a:t>
            </a:r>
            <a:r>
              <a:rPr lang="fr-FR" dirty="0">
                <a:solidFill>
                  <a:schemeClr val="hlink"/>
                </a:solidFill>
              </a:rPr>
              <a:t> </a:t>
            </a:r>
            <a:r>
              <a:rPr lang="fr-FR" dirty="0" err="1">
                <a:solidFill>
                  <a:schemeClr val="hlink"/>
                </a:solidFill>
              </a:rPr>
              <a:t>Billat</a:t>
            </a:r>
            <a:r>
              <a:rPr lang="fr-FR" dirty="0">
                <a:solidFill>
                  <a:schemeClr val="hlink"/>
                </a:solidFill>
              </a:rPr>
              <a:t>, Florence Zeman</a:t>
            </a:r>
          </a:p>
          <a:p>
            <a:pPr lvl="1"/>
            <a:r>
              <a:rPr lang="fr-FR" dirty="0">
                <a:solidFill>
                  <a:schemeClr val="hlink"/>
                </a:solidFill>
              </a:rPr>
              <a:t>INERIS</a:t>
            </a:r>
          </a:p>
          <a:p>
            <a:pPr lvl="1"/>
            <a:r>
              <a:rPr lang="fr-FR" dirty="0">
                <a:solidFill>
                  <a:schemeClr val="hlink"/>
                </a:solidFill>
              </a:rPr>
              <a:t>Milieux et impacts sur le vivant</a:t>
            </a:r>
          </a:p>
          <a:p>
            <a:pPr lvl="1"/>
            <a:r>
              <a:rPr lang="fr-FR" dirty="0">
                <a:solidFill>
                  <a:schemeClr val="hlink"/>
                </a:solidFill>
              </a:rPr>
              <a:t>Unité toxicologie expérimentale et modélisation</a:t>
            </a:r>
          </a:p>
          <a:p>
            <a:pPr lvl="1"/>
            <a:r>
              <a:rPr lang="fr-FR" dirty="0">
                <a:solidFill>
                  <a:schemeClr val="hlink"/>
                </a:solidFill>
                <a:hlinkClick r:id="rId2"/>
              </a:rPr>
              <a:t>Albert.pare@ineris.fr</a:t>
            </a:r>
            <a:r>
              <a:rPr lang="fr-FR" dirty="0">
                <a:solidFill>
                  <a:schemeClr val="hlink"/>
                </a:solidFill>
              </a:rPr>
              <a:t> </a:t>
            </a:r>
          </a:p>
        </p:txBody>
      </p:sp>
    </p:spTree>
    <p:extLst>
      <p:ext uri="{BB962C8B-B14F-4D97-AF65-F5344CB8AC3E}">
        <p14:creationId xmlns:p14="http://schemas.microsoft.com/office/powerpoint/2010/main" val="1198559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C7D61B-1F1F-4B7D-953A-780DD7586A88}"/>
              </a:ext>
            </a:extLst>
          </p:cNvPr>
          <p:cNvSpPr>
            <a:spLocks noGrp="1"/>
          </p:cNvSpPr>
          <p:nvPr>
            <p:ph type="title"/>
          </p:nvPr>
        </p:nvSpPr>
        <p:spPr>
          <a:xfrm>
            <a:off x="575053" y="915630"/>
            <a:ext cx="11232000" cy="720000"/>
          </a:xfrm>
        </p:spPr>
        <p:txBody>
          <a:bodyPr/>
          <a:lstStyle/>
          <a:p>
            <a:r>
              <a:rPr lang="fr-FR" sz="3600" dirty="0"/>
              <a:t>Des modèles simples…</a:t>
            </a:r>
            <a:endParaRPr lang="fr-FR" dirty="0"/>
          </a:p>
        </p:txBody>
      </p:sp>
      <p:sp>
        <p:nvSpPr>
          <p:cNvPr id="3" name="Espace réservé de la date 2">
            <a:extLst>
              <a:ext uri="{FF2B5EF4-FFF2-40B4-BE49-F238E27FC236}">
                <a16:creationId xmlns:a16="http://schemas.microsoft.com/office/drawing/2014/main" id="{9FD8FA07-9FF1-46BB-A391-BA67A62102FE}"/>
              </a:ext>
            </a:extLst>
          </p:cNvPr>
          <p:cNvSpPr>
            <a:spLocks noGrp="1"/>
          </p:cNvSpPr>
          <p:nvPr>
            <p:ph type="dt" sz="half" idx="10"/>
          </p:nvPr>
        </p:nvSpPr>
        <p:spPr/>
        <p:txBody>
          <a:bodyPr/>
          <a:lstStyle/>
          <a:p>
            <a:pPr algn="r"/>
            <a:r>
              <a:rPr lang="fr-FR" cap="all"/>
              <a:t>XX/XX/XXXX</a:t>
            </a:r>
            <a:endParaRPr lang="fr-FR" cap="all" dirty="0"/>
          </a:p>
        </p:txBody>
      </p:sp>
      <p:sp>
        <p:nvSpPr>
          <p:cNvPr id="11" name="Espace réservé du pied de page 10">
            <a:extLst>
              <a:ext uri="{FF2B5EF4-FFF2-40B4-BE49-F238E27FC236}">
                <a16:creationId xmlns:a16="http://schemas.microsoft.com/office/drawing/2014/main" id="{8A14B293-C095-4068-A14B-003F5FBA3C3E}"/>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DCD51FDB-D728-4B87-B3B0-710F4747FF71}"/>
              </a:ext>
            </a:extLst>
          </p:cNvPr>
          <p:cNvSpPr>
            <a:spLocks noGrp="1"/>
          </p:cNvSpPr>
          <p:nvPr>
            <p:ph type="sldNum" sz="quarter" idx="12"/>
          </p:nvPr>
        </p:nvSpPr>
        <p:spPr/>
        <p:txBody>
          <a:bodyPr/>
          <a:lstStyle/>
          <a:p>
            <a:fld id="{733122C9-A0B9-462F-8757-0847AD287B63}" type="slidenum">
              <a:rPr lang="fr-FR" smtClean="0"/>
              <a:pPr/>
              <a:t>10</a:t>
            </a:fld>
            <a:endParaRPr lang="fr-FR" dirty="0"/>
          </a:p>
        </p:txBody>
      </p:sp>
      <p:sp>
        <p:nvSpPr>
          <p:cNvPr id="9" name="Espace réservé du texte 22">
            <a:extLst>
              <a:ext uri="{FF2B5EF4-FFF2-40B4-BE49-F238E27FC236}">
                <a16:creationId xmlns:a16="http://schemas.microsoft.com/office/drawing/2014/main" id="{D9151C88-79D4-41E7-AB06-A96C4DD1D9B5}"/>
              </a:ext>
            </a:extLst>
          </p:cNvPr>
          <p:cNvSpPr>
            <a:spLocks noGrp="1"/>
          </p:cNvSpPr>
          <p:nvPr>
            <p:ph type="body" sz="quarter" idx="13"/>
          </p:nvPr>
        </p:nvSpPr>
        <p:spPr/>
        <p:txBody>
          <a:bodyPr/>
          <a:lstStyle/>
          <a:p>
            <a:r>
              <a:rPr lang="fr-FR"/>
              <a:t>Titre de partie</a:t>
            </a:r>
          </a:p>
          <a:p>
            <a:pPr lvl="1"/>
            <a:r>
              <a:rPr lang="fr-FR"/>
              <a:t>Sous-titre de partie</a:t>
            </a:r>
            <a:endParaRPr lang="fr-FR" dirty="0"/>
          </a:p>
        </p:txBody>
      </p:sp>
      <p:sp>
        <p:nvSpPr>
          <p:cNvPr id="7" name="Rectangle 6">
            <a:extLst>
              <a:ext uri="{FF2B5EF4-FFF2-40B4-BE49-F238E27FC236}">
                <a16:creationId xmlns:a16="http://schemas.microsoft.com/office/drawing/2014/main" id="{54FB897E-71F5-F91C-7DA5-B52A4F0601D8}"/>
              </a:ext>
            </a:extLst>
          </p:cNvPr>
          <p:cNvSpPr/>
          <p:nvPr/>
        </p:nvSpPr>
        <p:spPr>
          <a:xfrm>
            <a:off x="3987963" y="2568850"/>
            <a:ext cx="2065080" cy="13455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sp>
        <p:nvSpPr>
          <p:cNvPr id="14" name="ZoneTexte 13">
            <a:extLst>
              <a:ext uri="{FF2B5EF4-FFF2-40B4-BE49-F238E27FC236}">
                <a16:creationId xmlns:a16="http://schemas.microsoft.com/office/drawing/2014/main" id="{C831453F-7F4B-9FC9-5C46-BC7DD82D5D17}"/>
              </a:ext>
            </a:extLst>
          </p:cNvPr>
          <p:cNvSpPr txBox="1"/>
          <p:nvPr/>
        </p:nvSpPr>
        <p:spPr>
          <a:xfrm>
            <a:off x="3987962" y="2733476"/>
            <a:ext cx="2090379" cy="707886"/>
          </a:xfrm>
          <a:prstGeom prst="rect">
            <a:avLst/>
          </a:prstGeom>
          <a:noFill/>
        </p:spPr>
        <p:txBody>
          <a:bodyPr wrap="square" rtlCol="0">
            <a:spAutoFit/>
          </a:bodyPr>
          <a:lstStyle/>
          <a:p>
            <a:pPr algn="ctr"/>
            <a:r>
              <a:rPr lang="fr-FR" dirty="0"/>
              <a:t>Compartiment</a:t>
            </a:r>
            <a:r>
              <a:rPr lang="fr-FR" sz="2000" dirty="0"/>
              <a:t> central</a:t>
            </a:r>
            <a:endParaRPr lang="fr-FR" sz="2000" baseline="-25000" dirty="0"/>
          </a:p>
        </p:txBody>
      </p:sp>
      <p:sp>
        <p:nvSpPr>
          <p:cNvPr id="15" name="ZoneTexte 14">
            <a:extLst>
              <a:ext uri="{FF2B5EF4-FFF2-40B4-BE49-F238E27FC236}">
                <a16:creationId xmlns:a16="http://schemas.microsoft.com/office/drawing/2014/main" id="{B2713EE1-8D74-D44E-4271-2A22E83D7670}"/>
              </a:ext>
            </a:extLst>
          </p:cNvPr>
          <p:cNvSpPr txBox="1"/>
          <p:nvPr/>
        </p:nvSpPr>
        <p:spPr>
          <a:xfrm>
            <a:off x="479997" y="1643012"/>
            <a:ext cx="8356692" cy="461665"/>
          </a:xfrm>
          <a:prstGeom prst="rect">
            <a:avLst/>
          </a:prstGeom>
          <a:noFill/>
        </p:spPr>
        <p:txBody>
          <a:bodyPr wrap="square" rtlCol="0">
            <a:spAutoFit/>
          </a:bodyPr>
          <a:lstStyle/>
          <a:p>
            <a:pPr algn="ctr"/>
            <a:r>
              <a:rPr lang="fr-FR" sz="2400" dirty="0"/>
              <a:t>On considère le modèle compartimental suivant</a:t>
            </a:r>
            <a:endParaRPr lang="fr-FR" sz="2400" baseline="-25000" dirty="0"/>
          </a:p>
        </p:txBody>
      </p:sp>
      <p:cxnSp>
        <p:nvCxnSpPr>
          <p:cNvPr id="18" name="Connecteur droit avec flèche 17">
            <a:extLst>
              <a:ext uri="{FF2B5EF4-FFF2-40B4-BE49-F238E27FC236}">
                <a16:creationId xmlns:a16="http://schemas.microsoft.com/office/drawing/2014/main" id="{A44FA36B-4D58-3F83-55BE-791B537049B9}"/>
              </a:ext>
            </a:extLst>
          </p:cNvPr>
          <p:cNvCxnSpPr>
            <a:cxnSpLocks/>
            <a:stCxn id="7" idx="2"/>
          </p:cNvCxnSpPr>
          <p:nvPr/>
        </p:nvCxnSpPr>
        <p:spPr>
          <a:xfrm>
            <a:off x="5020503" y="3914444"/>
            <a:ext cx="12649" cy="1006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9" name="ZoneTexte 18">
            <a:extLst>
              <a:ext uri="{FF2B5EF4-FFF2-40B4-BE49-F238E27FC236}">
                <a16:creationId xmlns:a16="http://schemas.microsoft.com/office/drawing/2014/main" id="{7E326D30-C5D7-81D6-FB45-C3351C89F112}"/>
              </a:ext>
            </a:extLst>
          </p:cNvPr>
          <p:cNvSpPr txBox="1"/>
          <p:nvPr/>
        </p:nvSpPr>
        <p:spPr>
          <a:xfrm>
            <a:off x="4416000" y="4099186"/>
            <a:ext cx="1968581" cy="461665"/>
          </a:xfrm>
          <a:prstGeom prst="rect">
            <a:avLst/>
          </a:prstGeom>
          <a:noFill/>
        </p:spPr>
        <p:txBody>
          <a:bodyPr wrap="square" rtlCol="0">
            <a:spAutoFit/>
          </a:bodyPr>
          <a:lstStyle/>
          <a:p>
            <a:pPr algn="ctr"/>
            <a:r>
              <a:rPr lang="fr-FR" sz="2400" dirty="0"/>
              <a:t>k</a:t>
            </a:r>
            <a:endParaRPr lang="fr-FR" sz="2400" baseline="-25000" dirty="0"/>
          </a:p>
        </p:txBody>
      </p:sp>
      <p:graphicFrame>
        <p:nvGraphicFramePr>
          <p:cNvPr id="2" name="Object 3">
            <a:extLst>
              <a:ext uri="{FF2B5EF4-FFF2-40B4-BE49-F238E27FC236}">
                <a16:creationId xmlns:a16="http://schemas.microsoft.com/office/drawing/2014/main" id="{C8BBF37D-6631-5911-DA48-58925AEE5358}"/>
              </a:ext>
            </a:extLst>
          </p:cNvPr>
          <p:cNvGraphicFramePr>
            <a:graphicFrameLocks noChangeAspect="1"/>
          </p:cNvGraphicFramePr>
          <p:nvPr>
            <p:extLst>
              <p:ext uri="{D42A27DB-BD31-4B8C-83A1-F6EECF244321}">
                <p14:modId xmlns:p14="http://schemas.microsoft.com/office/powerpoint/2010/main" val="1160161792"/>
              </p:ext>
            </p:extLst>
          </p:nvPr>
        </p:nvGraphicFramePr>
        <p:xfrm>
          <a:off x="7663025" y="2866063"/>
          <a:ext cx="1377950" cy="790575"/>
        </p:xfrm>
        <a:graphic>
          <a:graphicData uri="http://schemas.openxmlformats.org/presentationml/2006/ole">
            <mc:AlternateContent xmlns:mc="http://schemas.openxmlformats.org/markup-compatibility/2006">
              <mc:Choice xmlns:v="urn:schemas-microsoft-com:vml" Requires="v">
                <p:oleObj name="Équation" r:id="rId3" imgW="685800" imgH="393480" progId="Equation.3">
                  <p:embed/>
                </p:oleObj>
              </mc:Choice>
              <mc:Fallback>
                <p:oleObj name="Équation" r:id="rId3" imgW="685800" imgH="393480" progId="Equation.3">
                  <p:embed/>
                  <p:pic>
                    <p:nvPicPr>
                      <p:cNvPr id="3075" name="Object 3">
                        <a:extLst>
                          <a:ext uri="{FF2B5EF4-FFF2-40B4-BE49-F238E27FC236}">
                            <a16:creationId xmlns:a16="http://schemas.microsoft.com/office/drawing/2014/main" id="{26055F26-6AC4-6D3F-2394-9876343422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025" y="2866063"/>
                        <a:ext cx="137795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729650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F467E-595E-3A46-EA32-AEA290993E11}"/>
            </a:ext>
          </a:extLst>
        </p:cNvPr>
        <p:cNvGrpSpPr/>
        <p:nvPr/>
      </p:nvGrpSpPr>
      <p:grpSpPr>
        <a:xfrm>
          <a:off x="0" y="0"/>
          <a:ext cx="0" cy="0"/>
          <a:chOff x="0" y="0"/>
          <a:chExt cx="0" cy="0"/>
        </a:xfrm>
      </p:grpSpPr>
      <p:sp>
        <p:nvSpPr>
          <p:cNvPr id="10" name="Titre 9">
            <a:extLst>
              <a:ext uri="{FF2B5EF4-FFF2-40B4-BE49-F238E27FC236}">
                <a16:creationId xmlns:a16="http://schemas.microsoft.com/office/drawing/2014/main" id="{DA6FDB0C-BC98-4B7F-54B3-18FA34E88B99}"/>
              </a:ext>
            </a:extLst>
          </p:cNvPr>
          <p:cNvSpPr>
            <a:spLocks noGrp="1"/>
          </p:cNvSpPr>
          <p:nvPr>
            <p:ph type="title"/>
          </p:nvPr>
        </p:nvSpPr>
        <p:spPr>
          <a:xfrm>
            <a:off x="575053" y="915630"/>
            <a:ext cx="11232000" cy="720000"/>
          </a:xfrm>
        </p:spPr>
        <p:txBody>
          <a:bodyPr/>
          <a:lstStyle/>
          <a:p>
            <a:r>
              <a:rPr lang="fr-FR" sz="3600" dirty="0"/>
              <a:t>Vers des modèles plus complexes</a:t>
            </a:r>
            <a:endParaRPr lang="fr-FR" dirty="0"/>
          </a:p>
        </p:txBody>
      </p:sp>
      <p:sp>
        <p:nvSpPr>
          <p:cNvPr id="3" name="Espace réservé de la date 2">
            <a:extLst>
              <a:ext uri="{FF2B5EF4-FFF2-40B4-BE49-F238E27FC236}">
                <a16:creationId xmlns:a16="http://schemas.microsoft.com/office/drawing/2014/main" id="{ED3D129B-838C-5048-FFF1-D632E5D8B9BD}"/>
              </a:ext>
            </a:extLst>
          </p:cNvPr>
          <p:cNvSpPr>
            <a:spLocks noGrp="1"/>
          </p:cNvSpPr>
          <p:nvPr>
            <p:ph type="dt" sz="half" idx="10"/>
          </p:nvPr>
        </p:nvSpPr>
        <p:spPr/>
        <p:txBody>
          <a:bodyPr/>
          <a:lstStyle/>
          <a:p>
            <a:pPr algn="r"/>
            <a:r>
              <a:rPr lang="fr-FR" cap="all"/>
              <a:t>XX/XX/XXXX</a:t>
            </a:r>
            <a:endParaRPr lang="fr-FR" cap="all" dirty="0"/>
          </a:p>
        </p:txBody>
      </p:sp>
      <p:sp>
        <p:nvSpPr>
          <p:cNvPr id="11" name="Espace réservé du pied de page 10">
            <a:extLst>
              <a:ext uri="{FF2B5EF4-FFF2-40B4-BE49-F238E27FC236}">
                <a16:creationId xmlns:a16="http://schemas.microsoft.com/office/drawing/2014/main" id="{FAB71655-FD06-83B9-B778-F4DB1326C103}"/>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46B6B95D-9E0E-3907-5F50-1DDBFF9E085D}"/>
              </a:ext>
            </a:extLst>
          </p:cNvPr>
          <p:cNvSpPr>
            <a:spLocks noGrp="1"/>
          </p:cNvSpPr>
          <p:nvPr>
            <p:ph type="sldNum" sz="quarter" idx="12"/>
          </p:nvPr>
        </p:nvSpPr>
        <p:spPr/>
        <p:txBody>
          <a:bodyPr/>
          <a:lstStyle/>
          <a:p>
            <a:fld id="{733122C9-A0B9-462F-8757-0847AD287B63}" type="slidenum">
              <a:rPr lang="fr-FR" smtClean="0"/>
              <a:pPr/>
              <a:t>11</a:t>
            </a:fld>
            <a:endParaRPr lang="fr-FR" dirty="0"/>
          </a:p>
        </p:txBody>
      </p:sp>
      <p:sp>
        <p:nvSpPr>
          <p:cNvPr id="9" name="Espace réservé du texte 22">
            <a:extLst>
              <a:ext uri="{FF2B5EF4-FFF2-40B4-BE49-F238E27FC236}">
                <a16:creationId xmlns:a16="http://schemas.microsoft.com/office/drawing/2014/main" id="{6207ACEA-A065-035C-0F99-5000C822919A}"/>
              </a:ext>
            </a:extLst>
          </p:cNvPr>
          <p:cNvSpPr>
            <a:spLocks noGrp="1"/>
          </p:cNvSpPr>
          <p:nvPr>
            <p:ph type="body" sz="quarter" idx="13"/>
          </p:nvPr>
        </p:nvSpPr>
        <p:spPr/>
        <p:txBody>
          <a:bodyPr/>
          <a:lstStyle/>
          <a:p>
            <a:r>
              <a:rPr lang="fr-FR"/>
              <a:t>Titre de partie</a:t>
            </a:r>
          </a:p>
          <a:p>
            <a:pPr lvl="1"/>
            <a:r>
              <a:rPr lang="fr-FR"/>
              <a:t>Sous-titre de partie</a:t>
            </a:r>
            <a:endParaRPr lang="fr-FR" dirty="0"/>
          </a:p>
        </p:txBody>
      </p:sp>
      <p:sp>
        <p:nvSpPr>
          <p:cNvPr id="7" name="Rectangle 6">
            <a:extLst>
              <a:ext uri="{FF2B5EF4-FFF2-40B4-BE49-F238E27FC236}">
                <a16:creationId xmlns:a16="http://schemas.microsoft.com/office/drawing/2014/main" id="{8583653C-8942-EA5B-ECD9-0EE33738A2AA}"/>
              </a:ext>
            </a:extLst>
          </p:cNvPr>
          <p:cNvSpPr/>
          <p:nvPr/>
        </p:nvSpPr>
        <p:spPr>
          <a:xfrm>
            <a:off x="3987963" y="2568850"/>
            <a:ext cx="2065080" cy="1345594"/>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cxnSp>
        <p:nvCxnSpPr>
          <p:cNvPr id="8" name="Connecteur droit avec flèche 7">
            <a:extLst>
              <a:ext uri="{FF2B5EF4-FFF2-40B4-BE49-F238E27FC236}">
                <a16:creationId xmlns:a16="http://schemas.microsoft.com/office/drawing/2014/main" id="{787D2110-765F-3585-73B8-12834FD02D31}"/>
              </a:ext>
            </a:extLst>
          </p:cNvPr>
          <p:cNvCxnSpPr/>
          <p:nvPr/>
        </p:nvCxnSpPr>
        <p:spPr>
          <a:xfrm>
            <a:off x="6093067" y="3222092"/>
            <a:ext cx="104519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ZoneTexte 12">
            <a:extLst>
              <a:ext uri="{FF2B5EF4-FFF2-40B4-BE49-F238E27FC236}">
                <a16:creationId xmlns:a16="http://schemas.microsoft.com/office/drawing/2014/main" id="{1AA92E23-7185-5839-E84C-3D2DAB84AA5A}"/>
              </a:ext>
            </a:extLst>
          </p:cNvPr>
          <p:cNvSpPr txBox="1"/>
          <p:nvPr/>
        </p:nvSpPr>
        <p:spPr>
          <a:xfrm>
            <a:off x="6256378" y="2682112"/>
            <a:ext cx="718568" cy="461665"/>
          </a:xfrm>
          <a:prstGeom prst="rect">
            <a:avLst/>
          </a:prstGeom>
          <a:noFill/>
        </p:spPr>
        <p:txBody>
          <a:bodyPr wrap="square" rtlCol="0">
            <a:spAutoFit/>
          </a:bodyPr>
          <a:lstStyle/>
          <a:p>
            <a:pPr algn="ctr"/>
            <a:r>
              <a:rPr lang="fr-FR" sz="2400" dirty="0"/>
              <a:t>k</a:t>
            </a:r>
            <a:r>
              <a:rPr lang="fr-FR" sz="2400" baseline="-25000" dirty="0"/>
              <a:t>12</a:t>
            </a:r>
          </a:p>
        </p:txBody>
      </p:sp>
      <p:sp>
        <p:nvSpPr>
          <p:cNvPr id="14" name="ZoneTexte 13">
            <a:extLst>
              <a:ext uri="{FF2B5EF4-FFF2-40B4-BE49-F238E27FC236}">
                <a16:creationId xmlns:a16="http://schemas.microsoft.com/office/drawing/2014/main" id="{DD350255-113A-9988-FEB1-20C1113B6C44}"/>
              </a:ext>
            </a:extLst>
          </p:cNvPr>
          <p:cNvSpPr txBox="1"/>
          <p:nvPr/>
        </p:nvSpPr>
        <p:spPr>
          <a:xfrm>
            <a:off x="3987962" y="2733476"/>
            <a:ext cx="2090379" cy="707886"/>
          </a:xfrm>
          <a:prstGeom prst="rect">
            <a:avLst/>
          </a:prstGeom>
          <a:noFill/>
        </p:spPr>
        <p:txBody>
          <a:bodyPr wrap="square" rtlCol="0">
            <a:spAutoFit/>
          </a:bodyPr>
          <a:lstStyle/>
          <a:p>
            <a:pPr algn="ctr"/>
            <a:r>
              <a:rPr lang="fr-FR" dirty="0"/>
              <a:t>Compartiment</a:t>
            </a:r>
            <a:r>
              <a:rPr lang="fr-FR" sz="2000" dirty="0"/>
              <a:t> central</a:t>
            </a:r>
            <a:endParaRPr lang="fr-FR" sz="2000" baseline="-25000" dirty="0"/>
          </a:p>
        </p:txBody>
      </p:sp>
      <p:sp>
        <p:nvSpPr>
          <p:cNvPr id="15" name="ZoneTexte 14">
            <a:extLst>
              <a:ext uri="{FF2B5EF4-FFF2-40B4-BE49-F238E27FC236}">
                <a16:creationId xmlns:a16="http://schemas.microsoft.com/office/drawing/2014/main" id="{053CEA85-0F93-7ACA-A64A-08CCB0F03581}"/>
              </a:ext>
            </a:extLst>
          </p:cNvPr>
          <p:cNvSpPr txBox="1"/>
          <p:nvPr/>
        </p:nvSpPr>
        <p:spPr>
          <a:xfrm>
            <a:off x="479997" y="1643012"/>
            <a:ext cx="8356692" cy="461665"/>
          </a:xfrm>
          <a:prstGeom prst="rect">
            <a:avLst/>
          </a:prstGeom>
          <a:noFill/>
        </p:spPr>
        <p:txBody>
          <a:bodyPr wrap="square" rtlCol="0">
            <a:spAutoFit/>
          </a:bodyPr>
          <a:lstStyle/>
          <a:p>
            <a:pPr algn="ctr"/>
            <a:r>
              <a:rPr lang="fr-FR" sz="2400" dirty="0"/>
              <a:t>On considère le modèle </a:t>
            </a:r>
            <a:r>
              <a:rPr lang="fr-FR" sz="2400" dirty="0" err="1"/>
              <a:t>bicompartimental</a:t>
            </a:r>
            <a:r>
              <a:rPr lang="fr-FR" sz="2400" dirty="0"/>
              <a:t> suivant</a:t>
            </a:r>
            <a:endParaRPr lang="fr-FR" sz="2400" baseline="-25000" dirty="0"/>
          </a:p>
        </p:txBody>
      </p:sp>
      <p:sp>
        <p:nvSpPr>
          <p:cNvPr id="16" name="Rectangle 15">
            <a:extLst>
              <a:ext uri="{FF2B5EF4-FFF2-40B4-BE49-F238E27FC236}">
                <a16:creationId xmlns:a16="http://schemas.microsoft.com/office/drawing/2014/main" id="{2D1E033D-5525-2732-04B8-0400A23D55BE}"/>
              </a:ext>
            </a:extLst>
          </p:cNvPr>
          <p:cNvSpPr/>
          <p:nvPr/>
        </p:nvSpPr>
        <p:spPr>
          <a:xfrm>
            <a:off x="7239974" y="2568849"/>
            <a:ext cx="2090379" cy="1371811"/>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600"/>
          </a:p>
        </p:txBody>
      </p:sp>
      <p:cxnSp>
        <p:nvCxnSpPr>
          <p:cNvPr id="17" name="Connecteur droit avec flèche 16">
            <a:extLst>
              <a:ext uri="{FF2B5EF4-FFF2-40B4-BE49-F238E27FC236}">
                <a16:creationId xmlns:a16="http://schemas.microsoft.com/office/drawing/2014/main" id="{2FC80873-2CA8-A478-EB0B-2CF4CB2C6482}"/>
              </a:ext>
            </a:extLst>
          </p:cNvPr>
          <p:cNvCxnSpPr/>
          <p:nvPr/>
        </p:nvCxnSpPr>
        <p:spPr>
          <a:xfrm flipH="1">
            <a:off x="6093067" y="3416485"/>
            <a:ext cx="104519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Connecteur droit avec flèche 17">
            <a:extLst>
              <a:ext uri="{FF2B5EF4-FFF2-40B4-BE49-F238E27FC236}">
                <a16:creationId xmlns:a16="http://schemas.microsoft.com/office/drawing/2014/main" id="{EEAA6BA1-103C-F8CF-A977-7DFF162FE4D7}"/>
              </a:ext>
            </a:extLst>
          </p:cNvPr>
          <p:cNvCxnSpPr>
            <a:cxnSpLocks/>
            <a:stCxn id="7" idx="2"/>
          </p:cNvCxnSpPr>
          <p:nvPr/>
        </p:nvCxnSpPr>
        <p:spPr>
          <a:xfrm>
            <a:off x="5020503" y="3914444"/>
            <a:ext cx="12649" cy="100608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9" name="ZoneTexte 18">
            <a:extLst>
              <a:ext uri="{FF2B5EF4-FFF2-40B4-BE49-F238E27FC236}">
                <a16:creationId xmlns:a16="http://schemas.microsoft.com/office/drawing/2014/main" id="{19DC7743-3B57-32FA-C59C-DE2E70C44A51}"/>
              </a:ext>
            </a:extLst>
          </p:cNvPr>
          <p:cNvSpPr txBox="1"/>
          <p:nvPr/>
        </p:nvSpPr>
        <p:spPr>
          <a:xfrm>
            <a:off x="4458763" y="4090196"/>
            <a:ext cx="1968581" cy="461665"/>
          </a:xfrm>
          <a:prstGeom prst="rect">
            <a:avLst/>
          </a:prstGeom>
          <a:noFill/>
        </p:spPr>
        <p:txBody>
          <a:bodyPr wrap="square" rtlCol="0">
            <a:spAutoFit/>
          </a:bodyPr>
          <a:lstStyle/>
          <a:p>
            <a:pPr algn="ctr"/>
            <a:r>
              <a:rPr lang="fr-FR" sz="2400" dirty="0"/>
              <a:t>k</a:t>
            </a:r>
            <a:r>
              <a:rPr lang="fr-FR" sz="2400" baseline="-25000" dirty="0"/>
              <a:t>10</a:t>
            </a:r>
          </a:p>
        </p:txBody>
      </p:sp>
      <p:sp>
        <p:nvSpPr>
          <p:cNvPr id="20" name="ZoneTexte 19">
            <a:extLst>
              <a:ext uri="{FF2B5EF4-FFF2-40B4-BE49-F238E27FC236}">
                <a16:creationId xmlns:a16="http://schemas.microsoft.com/office/drawing/2014/main" id="{AFAA1A8F-FAC4-EC18-65D6-816CC93FD66E}"/>
              </a:ext>
            </a:extLst>
          </p:cNvPr>
          <p:cNvSpPr txBox="1"/>
          <p:nvPr/>
        </p:nvSpPr>
        <p:spPr>
          <a:xfrm>
            <a:off x="7203581" y="2699498"/>
            <a:ext cx="2090379" cy="677108"/>
          </a:xfrm>
          <a:prstGeom prst="rect">
            <a:avLst/>
          </a:prstGeom>
          <a:noFill/>
        </p:spPr>
        <p:txBody>
          <a:bodyPr wrap="square" rtlCol="0">
            <a:spAutoFit/>
          </a:bodyPr>
          <a:lstStyle/>
          <a:p>
            <a:pPr algn="ctr"/>
            <a:r>
              <a:rPr lang="fr-FR" dirty="0"/>
              <a:t>Compartiment</a:t>
            </a:r>
            <a:r>
              <a:rPr lang="fr-FR" sz="2000" dirty="0"/>
              <a:t> </a:t>
            </a:r>
            <a:r>
              <a:rPr lang="fr-FR" dirty="0"/>
              <a:t>périphérique</a:t>
            </a:r>
            <a:endParaRPr lang="fr-FR" sz="2000" baseline="-25000" dirty="0"/>
          </a:p>
        </p:txBody>
      </p:sp>
      <p:cxnSp>
        <p:nvCxnSpPr>
          <p:cNvPr id="21" name="Connecteur droit avec flèche 20">
            <a:extLst>
              <a:ext uri="{FF2B5EF4-FFF2-40B4-BE49-F238E27FC236}">
                <a16:creationId xmlns:a16="http://schemas.microsoft.com/office/drawing/2014/main" id="{E2981D9C-1E88-3FC8-BEB8-07EF585DBF58}"/>
              </a:ext>
            </a:extLst>
          </p:cNvPr>
          <p:cNvCxnSpPr/>
          <p:nvPr/>
        </p:nvCxnSpPr>
        <p:spPr>
          <a:xfrm>
            <a:off x="2942773" y="3352741"/>
            <a:ext cx="104519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ZoneTexte 21">
            <a:extLst>
              <a:ext uri="{FF2B5EF4-FFF2-40B4-BE49-F238E27FC236}">
                <a16:creationId xmlns:a16="http://schemas.microsoft.com/office/drawing/2014/main" id="{D831CF46-D91D-7CC2-6FE8-F8A42999F56D}"/>
              </a:ext>
            </a:extLst>
          </p:cNvPr>
          <p:cNvSpPr txBox="1"/>
          <p:nvPr/>
        </p:nvSpPr>
        <p:spPr>
          <a:xfrm>
            <a:off x="3066059" y="2714775"/>
            <a:ext cx="718568" cy="461665"/>
          </a:xfrm>
          <a:prstGeom prst="rect">
            <a:avLst/>
          </a:prstGeom>
          <a:noFill/>
        </p:spPr>
        <p:txBody>
          <a:bodyPr wrap="square" rtlCol="0">
            <a:spAutoFit/>
          </a:bodyPr>
          <a:lstStyle/>
          <a:p>
            <a:pPr algn="ctr"/>
            <a:r>
              <a:rPr lang="fr-FR" sz="2400" dirty="0"/>
              <a:t>k</a:t>
            </a:r>
            <a:r>
              <a:rPr lang="fr-FR" sz="2400" baseline="-25000" dirty="0"/>
              <a:t>a</a:t>
            </a:r>
          </a:p>
        </p:txBody>
      </p:sp>
      <p:sp>
        <p:nvSpPr>
          <p:cNvPr id="23" name="ZoneTexte 22">
            <a:extLst>
              <a:ext uri="{FF2B5EF4-FFF2-40B4-BE49-F238E27FC236}">
                <a16:creationId xmlns:a16="http://schemas.microsoft.com/office/drawing/2014/main" id="{23256D33-F0AE-5480-4038-4E6BDCFB6694}"/>
              </a:ext>
            </a:extLst>
          </p:cNvPr>
          <p:cNvSpPr txBox="1"/>
          <p:nvPr/>
        </p:nvSpPr>
        <p:spPr>
          <a:xfrm>
            <a:off x="1785883" y="3090228"/>
            <a:ext cx="1092407" cy="461665"/>
          </a:xfrm>
          <a:prstGeom prst="rect">
            <a:avLst/>
          </a:prstGeom>
          <a:noFill/>
        </p:spPr>
        <p:txBody>
          <a:bodyPr wrap="square" rtlCol="0">
            <a:spAutoFit/>
          </a:bodyPr>
          <a:lstStyle/>
          <a:p>
            <a:pPr algn="ctr"/>
            <a:r>
              <a:rPr lang="fr-FR" sz="2400" dirty="0"/>
              <a:t>Dose</a:t>
            </a:r>
            <a:endParaRPr lang="fr-FR" sz="2400" baseline="-25000" dirty="0"/>
          </a:p>
        </p:txBody>
      </p:sp>
      <p:sp>
        <p:nvSpPr>
          <p:cNvPr id="24" name="ZoneTexte 23">
            <a:extLst>
              <a:ext uri="{FF2B5EF4-FFF2-40B4-BE49-F238E27FC236}">
                <a16:creationId xmlns:a16="http://schemas.microsoft.com/office/drawing/2014/main" id="{CE20ECEF-0D1A-A65F-449A-C8E7DC0B5396}"/>
              </a:ext>
            </a:extLst>
          </p:cNvPr>
          <p:cNvSpPr txBox="1"/>
          <p:nvPr/>
        </p:nvSpPr>
        <p:spPr>
          <a:xfrm>
            <a:off x="2002485" y="4841122"/>
            <a:ext cx="8101115" cy="1477328"/>
          </a:xfrm>
          <a:prstGeom prst="rect">
            <a:avLst/>
          </a:prstGeom>
          <a:noFill/>
        </p:spPr>
        <p:txBody>
          <a:bodyPr wrap="square" rtlCol="0">
            <a:spAutoFit/>
          </a:bodyPr>
          <a:lstStyle/>
          <a:p>
            <a:pPr algn="ctr"/>
            <a:r>
              <a:rPr lang="fr-FR" dirty="0"/>
              <a:t>Dans un premier temps la molécule diffuse majoritairement (A, </a:t>
            </a:r>
            <a:r>
              <a:rPr lang="el-GR" dirty="0"/>
              <a:t>α</a:t>
            </a:r>
            <a:r>
              <a:rPr lang="fr-FR" dirty="0"/>
              <a:t>) puis est éliminée majoritairement (B, </a:t>
            </a:r>
            <a:r>
              <a:rPr lang="el-GR" dirty="0"/>
              <a:t>β</a:t>
            </a:r>
            <a:r>
              <a:rPr lang="fr-FR" dirty="0"/>
              <a:t>)</a:t>
            </a:r>
          </a:p>
          <a:p>
            <a:pPr algn="ctr"/>
            <a:r>
              <a:rPr lang="el-GR" dirty="0"/>
              <a:t>α </a:t>
            </a:r>
            <a:r>
              <a:rPr lang="fr-FR" dirty="0"/>
              <a:t>x </a:t>
            </a:r>
            <a:r>
              <a:rPr lang="el-GR" dirty="0"/>
              <a:t>β</a:t>
            </a:r>
            <a:r>
              <a:rPr lang="fr-FR" dirty="0"/>
              <a:t> = k</a:t>
            </a:r>
            <a:r>
              <a:rPr lang="fr-FR" baseline="-25000" dirty="0"/>
              <a:t>12</a:t>
            </a:r>
            <a:r>
              <a:rPr lang="fr-FR" dirty="0"/>
              <a:t> x k</a:t>
            </a:r>
            <a:r>
              <a:rPr lang="fr-FR" baseline="-25000" dirty="0"/>
              <a:t>10</a:t>
            </a:r>
          </a:p>
          <a:p>
            <a:pPr algn="ctr"/>
            <a:r>
              <a:rPr lang="el-GR" dirty="0"/>
              <a:t>α </a:t>
            </a:r>
            <a:r>
              <a:rPr lang="fr-FR" dirty="0"/>
              <a:t>+ </a:t>
            </a:r>
            <a:r>
              <a:rPr lang="el-GR" dirty="0"/>
              <a:t>β</a:t>
            </a:r>
            <a:r>
              <a:rPr lang="fr-FR" dirty="0"/>
              <a:t> = k</a:t>
            </a:r>
            <a:r>
              <a:rPr lang="fr-FR" baseline="-25000" dirty="0"/>
              <a:t>12</a:t>
            </a:r>
            <a:r>
              <a:rPr lang="fr-FR" dirty="0"/>
              <a:t>+k</a:t>
            </a:r>
            <a:r>
              <a:rPr lang="fr-FR" baseline="-25000" dirty="0"/>
              <a:t>21</a:t>
            </a:r>
            <a:r>
              <a:rPr lang="fr-FR" dirty="0"/>
              <a:t>+k</a:t>
            </a:r>
            <a:r>
              <a:rPr lang="fr-FR" baseline="-25000" dirty="0"/>
              <a:t>10</a:t>
            </a:r>
          </a:p>
          <a:p>
            <a:pPr algn="ctr"/>
            <a:r>
              <a:rPr lang="fr-FR" dirty="0">
                <a:solidFill>
                  <a:srgbClr val="FF0000"/>
                </a:solidFill>
              </a:rPr>
              <a:t>Par convention </a:t>
            </a:r>
            <a:r>
              <a:rPr lang="el-GR" dirty="0">
                <a:solidFill>
                  <a:srgbClr val="FF0000"/>
                </a:solidFill>
              </a:rPr>
              <a:t>α </a:t>
            </a:r>
            <a:r>
              <a:rPr lang="fr-FR" dirty="0">
                <a:solidFill>
                  <a:srgbClr val="FF0000"/>
                </a:solidFill>
              </a:rPr>
              <a:t>&gt; </a:t>
            </a:r>
            <a:r>
              <a:rPr lang="el-GR" dirty="0">
                <a:solidFill>
                  <a:srgbClr val="FF0000"/>
                </a:solidFill>
              </a:rPr>
              <a:t>β</a:t>
            </a:r>
            <a:r>
              <a:rPr lang="fr-FR" dirty="0">
                <a:solidFill>
                  <a:srgbClr val="FF0000"/>
                </a:solidFill>
              </a:rPr>
              <a:t> </a:t>
            </a:r>
            <a:endParaRPr lang="fr-FR" baseline="-25000" dirty="0">
              <a:solidFill>
                <a:srgbClr val="FF0000"/>
              </a:solidFill>
            </a:endParaRPr>
          </a:p>
        </p:txBody>
      </p:sp>
      <p:sp>
        <p:nvSpPr>
          <p:cNvPr id="25" name="ZoneTexte 24">
            <a:extLst>
              <a:ext uri="{FF2B5EF4-FFF2-40B4-BE49-F238E27FC236}">
                <a16:creationId xmlns:a16="http://schemas.microsoft.com/office/drawing/2014/main" id="{ED1EC89E-57A1-6C92-A2DE-62FB03F5467D}"/>
              </a:ext>
            </a:extLst>
          </p:cNvPr>
          <p:cNvSpPr txBox="1"/>
          <p:nvPr/>
        </p:nvSpPr>
        <p:spPr>
          <a:xfrm>
            <a:off x="6281677" y="3431234"/>
            <a:ext cx="718568" cy="461665"/>
          </a:xfrm>
          <a:prstGeom prst="rect">
            <a:avLst/>
          </a:prstGeom>
          <a:noFill/>
        </p:spPr>
        <p:txBody>
          <a:bodyPr wrap="square" rtlCol="0">
            <a:spAutoFit/>
          </a:bodyPr>
          <a:lstStyle/>
          <a:p>
            <a:pPr algn="ctr"/>
            <a:r>
              <a:rPr lang="fr-FR" sz="2400" dirty="0"/>
              <a:t>k</a:t>
            </a:r>
            <a:r>
              <a:rPr lang="fr-FR" sz="2400" baseline="-25000" dirty="0"/>
              <a:t>21</a:t>
            </a:r>
          </a:p>
        </p:txBody>
      </p:sp>
    </p:spTree>
    <p:extLst>
      <p:ext uri="{BB962C8B-B14F-4D97-AF65-F5344CB8AC3E}">
        <p14:creationId xmlns:p14="http://schemas.microsoft.com/office/powerpoint/2010/main" val="3293900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48D664-63F2-93B8-2882-0ED5DD6BFA5F}"/>
              </a:ext>
            </a:extLst>
          </p:cNvPr>
          <p:cNvSpPr>
            <a:spLocks noGrp="1"/>
          </p:cNvSpPr>
          <p:nvPr>
            <p:ph type="title"/>
          </p:nvPr>
        </p:nvSpPr>
        <p:spPr/>
        <p:txBody>
          <a:bodyPr/>
          <a:lstStyle/>
          <a:p>
            <a:r>
              <a:rPr lang="en-US" dirty="0" err="1"/>
              <a:t>Toujours</a:t>
            </a:r>
            <a:r>
              <a:rPr lang="en-US" dirty="0"/>
              <a:t> plus complexes…</a:t>
            </a:r>
          </a:p>
        </p:txBody>
      </p:sp>
      <p:sp>
        <p:nvSpPr>
          <p:cNvPr id="3" name="Espace réservé du numéro de diapositive 2">
            <a:extLst>
              <a:ext uri="{FF2B5EF4-FFF2-40B4-BE49-F238E27FC236}">
                <a16:creationId xmlns:a16="http://schemas.microsoft.com/office/drawing/2014/main" id="{E8AC9334-E4B1-464E-C2FD-BE884C694424}"/>
              </a:ext>
            </a:extLst>
          </p:cNvPr>
          <p:cNvSpPr>
            <a:spLocks noGrp="1"/>
          </p:cNvSpPr>
          <p:nvPr>
            <p:ph type="sldNum" sz="quarter" idx="12"/>
          </p:nvPr>
        </p:nvSpPr>
        <p:spPr/>
        <p:txBody>
          <a:bodyPr/>
          <a:lstStyle/>
          <a:p>
            <a:fld id="{35802345-18E0-4116-811A-0C1B3CAA2DDF}" type="slidenum">
              <a:rPr lang="fr-FR" smtClean="0"/>
              <a:t>12</a:t>
            </a:fld>
            <a:endParaRPr lang="fr-FR"/>
          </a:p>
        </p:txBody>
      </p:sp>
      <p:sp>
        <p:nvSpPr>
          <p:cNvPr id="4" name="Espace réservé du contenu 3">
            <a:extLst>
              <a:ext uri="{FF2B5EF4-FFF2-40B4-BE49-F238E27FC236}">
                <a16:creationId xmlns:a16="http://schemas.microsoft.com/office/drawing/2014/main" id="{1C9E052E-615F-B1ED-2BEE-0DF511D8F5A1}"/>
              </a:ext>
            </a:extLst>
          </p:cNvPr>
          <p:cNvSpPr>
            <a:spLocks noGrp="1"/>
          </p:cNvSpPr>
          <p:nvPr>
            <p:ph sz="quarter" idx="14"/>
          </p:nvPr>
        </p:nvSpPr>
        <p:spPr>
          <a:xfrm>
            <a:off x="291533" y="2294177"/>
            <a:ext cx="10220577" cy="3432000"/>
          </a:xfrm>
        </p:spPr>
        <p:txBody>
          <a:bodyPr/>
          <a:lstStyle/>
          <a:p>
            <a:pPr marL="285750" indent="-285750">
              <a:buFontTx/>
              <a:buChar char="-"/>
            </a:pPr>
            <a:r>
              <a:rPr lang="en-US" sz="1800" dirty="0" err="1"/>
              <a:t>Approche</a:t>
            </a:r>
            <a:r>
              <a:rPr lang="en-US" sz="1800" dirty="0"/>
              <a:t> </a:t>
            </a:r>
            <a:r>
              <a:rPr lang="en-US" sz="1800" dirty="0" err="1"/>
              <a:t>compartimentale</a:t>
            </a:r>
            <a:r>
              <a:rPr lang="en-US" sz="1800" dirty="0"/>
              <a:t> </a:t>
            </a:r>
            <a:r>
              <a:rPr lang="en-US" sz="1800" dirty="0" err="1"/>
              <a:t>basée</a:t>
            </a:r>
            <a:r>
              <a:rPr lang="en-US" sz="1800" dirty="0"/>
              <a:t> sur la </a:t>
            </a:r>
            <a:r>
              <a:rPr lang="en-US" sz="1800" dirty="0" err="1"/>
              <a:t>physiologie</a:t>
            </a:r>
            <a:r>
              <a:rPr lang="en-US" sz="1800" dirty="0"/>
              <a:t>.</a:t>
            </a:r>
          </a:p>
          <a:p>
            <a:pPr marL="621742" lvl="1" indent="-285750">
              <a:buFontTx/>
              <a:buChar char="-"/>
            </a:pPr>
            <a:r>
              <a:rPr lang="en-US" sz="1600" dirty="0" err="1"/>
              <a:t>Divise</a:t>
            </a:r>
            <a:r>
              <a:rPr lang="en-US" sz="1600" dirty="0"/>
              <a:t> le corps </a:t>
            </a:r>
            <a:r>
              <a:rPr lang="en-US" sz="1600" dirty="0" err="1"/>
              <a:t>en</a:t>
            </a:r>
            <a:r>
              <a:rPr lang="en-US" sz="1600" dirty="0"/>
              <a:t> </a:t>
            </a:r>
            <a:r>
              <a:rPr lang="en-US" sz="1600" dirty="0" err="1"/>
              <a:t>tissus</a:t>
            </a:r>
            <a:r>
              <a:rPr lang="en-US" sz="1600" dirty="0"/>
              <a:t>, </a:t>
            </a:r>
            <a:r>
              <a:rPr lang="en-US" sz="1600" dirty="0" err="1"/>
              <a:t>organes</a:t>
            </a:r>
            <a:r>
              <a:rPr lang="en-US" sz="1600" dirty="0"/>
              <a:t> </a:t>
            </a:r>
            <a:r>
              <a:rPr lang="en-US" sz="1600" dirty="0" err="1"/>
              <a:t>ou</a:t>
            </a:r>
            <a:r>
              <a:rPr lang="en-US" sz="1600" dirty="0"/>
              <a:t> groups </a:t>
            </a:r>
            <a:r>
              <a:rPr lang="en-US" sz="1600" dirty="0" err="1"/>
              <a:t>d’organes</a:t>
            </a:r>
            <a:r>
              <a:rPr lang="en-US" sz="1600" dirty="0"/>
              <a:t> de </a:t>
            </a:r>
            <a:r>
              <a:rPr lang="en-US" sz="1600" dirty="0" err="1"/>
              <a:t>même</a:t>
            </a:r>
            <a:r>
              <a:rPr lang="en-US" sz="1600" dirty="0"/>
              <a:t> </a:t>
            </a:r>
          </a:p>
          <a:p>
            <a:pPr lvl="1" indent="0">
              <a:buNone/>
            </a:pPr>
            <a:r>
              <a:rPr lang="en-US" sz="1600" dirty="0" err="1"/>
              <a:t>comportement</a:t>
            </a:r>
            <a:r>
              <a:rPr lang="en-US" sz="1600" dirty="0"/>
              <a:t> et </a:t>
            </a:r>
            <a:r>
              <a:rPr lang="en-US" sz="1600" b="1" dirty="0" err="1"/>
              <a:t>d’interêt</a:t>
            </a:r>
            <a:r>
              <a:rPr lang="en-US" sz="1600" b="1" dirty="0"/>
              <a:t>.</a:t>
            </a:r>
          </a:p>
          <a:p>
            <a:pPr marL="621742" lvl="1" indent="-285750">
              <a:buFontTx/>
              <a:buChar char="-"/>
            </a:pPr>
            <a:r>
              <a:rPr lang="en-US" sz="1600" dirty="0" err="1"/>
              <a:t>Echanges</a:t>
            </a:r>
            <a:r>
              <a:rPr lang="en-US" sz="1600" dirty="0"/>
              <a:t> </a:t>
            </a:r>
            <a:r>
              <a:rPr lang="en-US" sz="1600" dirty="0" err="1"/>
              <a:t>en</a:t>
            </a:r>
            <a:r>
              <a:rPr lang="en-US" sz="1600" dirty="0"/>
              <a:t> function des flux </a:t>
            </a:r>
            <a:r>
              <a:rPr lang="en-US" sz="1600" dirty="0" err="1"/>
              <a:t>sanguins</a:t>
            </a:r>
            <a:r>
              <a:rPr lang="en-US" sz="1600" dirty="0"/>
              <a:t>.</a:t>
            </a:r>
          </a:p>
          <a:p>
            <a:pPr marL="621742" lvl="1" indent="-285750">
              <a:buFontTx/>
              <a:buChar char="-"/>
            </a:pPr>
            <a:r>
              <a:rPr lang="en-US" sz="1600" dirty="0" err="1"/>
              <a:t>Compléxité</a:t>
            </a:r>
            <a:r>
              <a:rPr lang="en-US" sz="1600" dirty="0"/>
              <a:t> variable</a:t>
            </a:r>
          </a:p>
          <a:p>
            <a:pPr marL="285750" indent="-285750">
              <a:buFontTx/>
              <a:buChar char="-"/>
            </a:pPr>
            <a:r>
              <a:rPr lang="en-US" sz="1800" dirty="0"/>
              <a:t>Volumes de distribution </a:t>
            </a:r>
            <a:r>
              <a:rPr lang="en-US" sz="1800" b="1" dirty="0" err="1"/>
              <a:t>réels</a:t>
            </a:r>
            <a:r>
              <a:rPr lang="en-US" sz="1800" b="1" dirty="0"/>
              <a:t> </a:t>
            </a:r>
            <a:r>
              <a:rPr lang="en-US" sz="1800" dirty="0"/>
              <a:t>et non </a:t>
            </a:r>
            <a:r>
              <a:rPr lang="en-US" sz="1800" b="1" dirty="0" err="1"/>
              <a:t>virtuels</a:t>
            </a:r>
            <a:r>
              <a:rPr lang="en-US" sz="1800" b="1" dirty="0"/>
              <a:t> </a:t>
            </a:r>
            <a:r>
              <a:rPr lang="en-US" sz="1800" dirty="0"/>
              <a:t>(</a:t>
            </a:r>
            <a:r>
              <a:rPr lang="en-US" sz="1800" dirty="0" err="1"/>
              <a:t>réalité</a:t>
            </a:r>
            <a:r>
              <a:rPr lang="en-US" sz="1800" dirty="0"/>
              <a:t> physio)</a:t>
            </a:r>
          </a:p>
          <a:p>
            <a:pPr marL="285750" indent="-285750">
              <a:buFontTx/>
              <a:buChar char="-"/>
            </a:pPr>
            <a:r>
              <a:rPr lang="en-US" sz="1800" b="1" dirty="0"/>
              <a:t>Description </a:t>
            </a:r>
            <a:r>
              <a:rPr lang="en-US" sz="1800" b="1" dirty="0" err="1"/>
              <a:t>paramétrique</a:t>
            </a:r>
            <a:r>
              <a:rPr lang="en-US" sz="1800" b="1" dirty="0"/>
              <a:t> et continue de </a:t>
            </a:r>
            <a:r>
              <a:rPr lang="en-US" sz="1800" b="1" dirty="0" err="1"/>
              <a:t>l’organisme</a:t>
            </a:r>
            <a:endParaRPr lang="en-US" sz="1800" b="1" dirty="0"/>
          </a:p>
          <a:p>
            <a:pPr marL="285750" indent="-285750">
              <a:buFont typeface="Wingdings" panose="05000000000000000000" pitchFamily="2" charset="2"/>
              <a:buChar char="è"/>
            </a:pPr>
            <a:r>
              <a:rPr lang="en-US" sz="1800" b="1" dirty="0">
                <a:sym typeface="Wingdings" panose="05000000000000000000" pitchFamily="2" charset="2"/>
              </a:rPr>
              <a:t>Transposition inter </a:t>
            </a:r>
            <a:r>
              <a:rPr lang="en-US" sz="1800" b="1" dirty="0" err="1">
                <a:sym typeface="Wingdings" panose="05000000000000000000" pitchFamily="2" charset="2"/>
              </a:rPr>
              <a:t>espèces</a:t>
            </a:r>
            <a:endParaRPr lang="en-US" sz="1800" b="1" dirty="0">
              <a:sym typeface="Wingdings" panose="05000000000000000000" pitchFamily="2" charset="2"/>
            </a:endParaRPr>
          </a:p>
          <a:p>
            <a:pPr marL="285750" indent="-285750">
              <a:buFont typeface="Wingdings" panose="05000000000000000000" pitchFamily="2" charset="2"/>
              <a:buChar char="è"/>
            </a:pPr>
            <a:endParaRPr lang="en-US" sz="1800" b="1" dirty="0">
              <a:sym typeface="Wingdings" panose="05000000000000000000" pitchFamily="2" charset="2"/>
            </a:endParaRPr>
          </a:p>
          <a:p>
            <a:pPr marL="285750" indent="-285750">
              <a:buFont typeface="Wingdings" panose="05000000000000000000" pitchFamily="2" charset="2"/>
              <a:buChar char="è"/>
            </a:pPr>
            <a:r>
              <a:rPr lang="en-US" sz="1800" b="1" dirty="0">
                <a:sym typeface="Wingdings" panose="05000000000000000000" pitchFamily="2" charset="2"/>
              </a:rPr>
              <a:t>Point </a:t>
            </a:r>
            <a:r>
              <a:rPr lang="en-US" sz="1800" b="1" dirty="0" err="1">
                <a:sym typeface="Wingdings" panose="05000000000000000000" pitchFamily="2" charset="2"/>
              </a:rPr>
              <a:t>faible</a:t>
            </a:r>
            <a:r>
              <a:rPr lang="en-US" sz="1800" b="1" dirty="0">
                <a:sym typeface="Wingdings" panose="05000000000000000000" pitchFamily="2" charset="2"/>
              </a:rPr>
              <a:t> ? Trop fort.</a:t>
            </a:r>
          </a:p>
          <a:p>
            <a:pPr marL="621742" lvl="1" indent="-285750">
              <a:buFont typeface="Wingdings" panose="05000000000000000000" pitchFamily="2" charset="2"/>
              <a:buChar char="è"/>
            </a:pPr>
            <a:r>
              <a:rPr lang="en-US" sz="1600" b="1" dirty="0">
                <a:sym typeface="Wingdings" panose="05000000000000000000" pitchFamily="2" charset="2"/>
              </a:rPr>
              <a:t>Coefficients de partages à </a:t>
            </a:r>
            <a:r>
              <a:rPr lang="en-US" sz="1600" b="1" dirty="0" err="1">
                <a:sym typeface="Wingdings" panose="05000000000000000000" pitchFamily="2" charset="2"/>
              </a:rPr>
              <a:t>l’équilibre</a:t>
            </a:r>
            <a:r>
              <a:rPr lang="en-US" sz="1600" b="1" dirty="0">
                <a:sym typeface="Wingdings" panose="05000000000000000000" pitchFamily="2" charset="2"/>
              </a:rPr>
              <a:t> </a:t>
            </a:r>
            <a:r>
              <a:rPr lang="en-US" sz="1600" b="1" dirty="0" err="1">
                <a:sym typeface="Wingdings" panose="05000000000000000000" pitchFamily="2" charset="2"/>
              </a:rPr>
              <a:t>sang:tissus</a:t>
            </a:r>
            <a:r>
              <a:rPr lang="en-US" sz="1600" b="1" dirty="0">
                <a:sym typeface="Wingdings" panose="05000000000000000000" pitchFamily="2" charset="2"/>
              </a:rPr>
              <a:t> (</a:t>
            </a:r>
            <a:r>
              <a:rPr lang="en-US" sz="1600" b="1" dirty="0" err="1">
                <a:sym typeface="Wingdings" panose="05000000000000000000" pitchFamily="2" charset="2"/>
              </a:rPr>
              <a:t>approches</a:t>
            </a:r>
            <a:r>
              <a:rPr lang="en-US" sz="1600" b="1" dirty="0">
                <a:sym typeface="Wingdings" panose="05000000000000000000" pitchFamily="2" charset="2"/>
              </a:rPr>
              <a:t> middle out </a:t>
            </a:r>
            <a:r>
              <a:rPr lang="en-US" sz="1600" b="1" dirty="0" err="1">
                <a:sym typeface="Wingdings" panose="05000000000000000000" pitchFamily="2" charset="2"/>
              </a:rPr>
              <a:t>ou</a:t>
            </a:r>
            <a:r>
              <a:rPr lang="en-US" sz="1600" b="1" dirty="0">
                <a:sym typeface="Wingdings" panose="05000000000000000000" pitchFamily="2" charset="2"/>
              </a:rPr>
              <a:t> bottom up)</a:t>
            </a:r>
            <a:endParaRPr lang="en-US" sz="1600" b="1" dirty="0"/>
          </a:p>
        </p:txBody>
      </p:sp>
      <p:sp>
        <p:nvSpPr>
          <p:cNvPr id="5" name="Espace réservé du texte 4">
            <a:extLst>
              <a:ext uri="{FF2B5EF4-FFF2-40B4-BE49-F238E27FC236}">
                <a16:creationId xmlns:a16="http://schemas.microsoft.com/office/drawing/2014/main" id="{0DD6C5F0-66E6-011E-9982-87572AD96EA5}"/>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59ED4083-1209-0912-DF5B-ADDEE2ED31D1}"/>
              </a:ext>
            </a:extLst>
          </p:cNvPr>
          <p:cNvSpPr>
            <a:spLocks noGrp="1"/>
          </p:cNvSpPr>
          <p:nvPr>
            <p:ph type="body" sz="quarter" idx="15"/>
          </p:nvPr>
        </p:nvSpPr>
        <p:spPr/>
        <p:txBody>
          <a:bodyPr/>
          <a:lstStyle/>
          <a:p>
            <a:r>
              <a:rPr lang="en-US" dirty="0"/>
              <a:t>Les </a:t>
            </a:r>
            <a:r>
              <a:rPr lang="en-US" dirty="0" err="1"/>
              <a:t>modèles</a:t>
            </a:r>
            <a:r>
              <a:rPr lang="en-US" dirty="0"/>
              <a:t> PBPK</a:t>
            </a:r>
          </a:p>
        </p:txBody>
      </p:sp>
      <p:pic>
        <p:nvPicPr>
          <p:cNvPr id="7" name="Picture 2" descr="Vicky">
            <a:extLst>
              <a:ext uri="{FF2B5EF4-FFF2-40B4-BE49-F238E27FC236}">
                <a16:creationId xmlns:a16="http://schemas.microsoft.com/office/drawing/2014/main" id="{0AC0CE20-A61F-7D11-8A65-DC1DE23E2C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9565" y="757645"/>
            <a:ext cx="4282825" cy="534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3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35A18F-FB07-5736-7EAB-9F004812BA5B}"/>
              </a:ext>
            </a:extLst>
          </p:cNvPr>
          <p:cNvSpPr>
            <a:spLocks noGrp="1"/>
          </p:cNvSpPr>
          <p:nvPr>
            <p:ph type="title"/>
          </p:nvPr>
        </p:nvSpPr>
        <p:spPr/>
        <p:txBody>
          <a:bodyPr/>
          <a:lstStyle/>
          <a:p>
            <a:r>
              <a:rPr lang="en-US" dirty="0"/>
              <a:t>Les </a:t>
            </a:r>
            <a:r>
              <a:rPr lang="en-US" dirty="0" err="1"/>
              <a:t>modèles</a:t>
            </a:r>
            <a:r>
              <a:rPr lang="en-US" dirty="0"/>
              <a:t> PBPK Simples…</a:t>
            </a:r>
          </a:p>
        </p:txBody>
      </p:sp>
      <p:sp>
        <p:nvSpPr>
          <p:cNvPr id="3" name="Espace réservé du numéro de diapositive 2">
            <a:extLst>
              <a:ext uri="{FF2B5EF4-FFF2-40B4-BE49-F238E27FC236}">
                <a16:creationId xmlns:a16="http://schemas.microsoft.com/office/drawing/2014/main" id="{CE09E022-5290-0758-AA63-A9C0B7D48069}"/>
              </a:ext>
            </a:extLst>
          </p:cNvPr>
          <p:cNvSpPr>
            <a:spLocks noGrp="1"/>
          </p:cNvSpPr>
          <p:nvPr>
            <p:ph type="sldNum" sz="quarter" idx="12"/>
          </p:nvPr>
        </p:nvSpPr>
        <p:spPr/>
        <p:txBody>
          <a:bodyPr/>
          <a:lstStyle/>
          <a:p>
            <a:fld id="{35802345-18E0-4116-811A-0C1B3CAA2DDF}" type="slidenum">
              <a:rPr lang="fr-FR" smtClean="0"/>
              <a:t>13</a:t>
            </a:fld>
            <a:endParaRPr lang="fr-FR"/>
          </a:p>
        </p:txBody>
      </p:sp>
      <p:sp>
        <p:nvSpPr>
          <p:cNvPr id="4" name="Espace réservé du contenu 3">
            <a:extLst>
              <a:ext uri="{FF2B5EF4-FFF2-40B4-BE49-F238E27FC236}">
                <a16:creationId xmlns:a16="http://schemas.microsoft.com/office/drawing/2014/main" id="{59D697D1-7DDD-7BFF-CAD1-D36EA8EEB78F}"/>
              </a:ext>
            </a:extLst>
          </p:cNvPr>
          <p:cNvSpPr>
            <a:spLocks noGrp="1"/>
          </p:cNvSpPr>
          <p:nvPr>
            <p:ph sz="quarter" idx="14"/>
          </p:nvPr>
        </p:nvSpPr>
        <p:spPr/>
        <p:txBody>
          <a:bodyPr/>
          <a:lstStyle/>
          <a:p>
            <a:r>
              <a:rPr lang="en-US" dirty="0" err="1"/>
              <a:t>Intérêts</a:t>
            </a:r>
            <a:r>
              <a:rPr lang="en-US" dirty="0"/>
              <a:t> : </a:t>
            </a:r>
          </a:p>
          <a:p>
            <a:pPr marL="285750" indent="-285750">
              <a:buFontTx/>
              <a:buChar char="-"/>
            </a:pPr>
            <a:r>
              <a:rPr lang="en-US" dirty="0"/>
              <a:t>Exploration de la dose interne</a:t>
            </a:r>
          </a:p>
          <a:p>
            <a:pPr marL="285750" indent="-285750">
              <a:buFontTx/>
              <a:buChar char="-"/>
            </a:pPr>
            <a:r>
              <a:rPr lang="en-US" dirty="0"/>
              <a:t>Estimation de la dose </a:t>
            </a:r>
            <a:r>
              <a:rPr lang="en-US" dirty="0" err="1"/>
              <a:t>d’exposition</a:t>
            </a:r>
            <a:r>
              <a:rPr lang="en-US" dirty="0"/>
              <a:t> (</a:t>
            </a:r>
            <a:r>
              <a:rPr lang="en-US" dirty="0" err="1"/>
              <a:t>dosimétrie</a:t>
            </a:r>
            <a:r>
              <a:rPr lang="en-US" dirty="0"/>
              <a:t> inverse)</a:t>
            </a:r>
          </a:p>
          <a:p>
            <a:pPr marL="285750" indent="-285750">
              <a:buFontTx/>
              <a:buChar char="-"/>
            </a:pPr>
            <a:r>
              <a:rPr lang="en-US" dirty="0" err="1"/>
              <a:t>Contexte</a:t>
            </a:r>
            <a:r>
              <a:rPr lang="en-US" dirty="0"/>
              <a:t> (eco)</a:t>
            </a:r>
            <a:r>
              <a:rPr lang="en-US" dirty="0" err="1"/>
              <a:t>toxicologie</a:t>
            </a:r>
            <a:r>
              <a:rPr lang="en-US" dirty="0"/>
              <a:t> +++</a:t>
            </a:r>
          </a:p>
          <a:p>
            <a:pPr marL="285750" indent="-285750">
              <a:buFontTx/>
              <a:buChar char="-"/>
            </a:pPr>
            <a:r>
              <a:rPr lang="en-US" dirty="0"/>
              <a:t>Impact de la </a:t>
            </a:r>
            <a:r>
              <a:rPr lang="en-US" dirty="0" err="1"/>
              <a:t>physiologie</a:t>
            </a:r>
            <a:r>
              <a:rPr lang="en-US" dirty="0"/>
              <a:t> (age, </a:t>
            </a:r>
            <a:r>
              <a:rPr lang="en-US" dirty="0" err="1"/>
              <a:t>sexe</a:t>
            </a:r>
            <a:r>
              <a:rPr lang="en-US" dirty="0"/>
              <a:t> </a:t>
            </a:r>
            <a:r>
              <a:rPr lang="en-US" dirty="0" err="1"/>
              <a:t>etc</a:t>
            </a:r>
            <a:r>
              <a:rPr lang="en-US" dirty="0"/>
              <a:t>)</a:t>
            </a:r>
          </a:p>
          <a:p>
            <a:pPr marL="285750" indent="-285750">
              <a:buFontTx/>
              <a:buChar char="-"/>
            </a:pPr>
            <a:r>
              <a:rPr lang="en-US" dirty="0"/>
              <a:t>IVIVE</a:t>
            </a:r>
          </a:p>
          <a:p>
            <a:pPr marL="285750" indent="-285750">
              <a:buFontTx/>
              <a:buChar char="-"/>
            </a:pPr>
            <a:r>
              <a:rPr lang="en-US" dirty="0" err="1"/>
              <a:t>Intéractions</a:t>
            </a:r>
            <a:r>
              <a:rPr lang="en-US" dirty="0"/>
              <a:t> (mélanges)</a:t>
            </a:r>
          </a:p>
          <a:p>
            <a:endParaRPr lang="en-US" dirty="0"/>
          </a:p>
          <a:p>
            <a:r>
              <a:rPr lang="en-US" dirty="0" err="1"/>
              <a:t>Nécéssité</a:t>
            </a:r>
            <a:r>
              <a:rPr lang="en-US" dirty="0"/>
              <a:t> :</a:t>
            </a:r>
          </a:p>
          <a:p>
            <a:r>
              <a:rPr lang="en-US" dirty="0"/>
              <a:t>- </a:t>
            </a:r>
            <a:r>
              <a:rPr lang="en-US" dirty="0" err="1"/>
              <a:t>Comportement</a:t>
            </a:r>
            <a:r>
              <a:rPr lang="en-US" dirty="0"/>
              <a:t> de la </a:t>
            </a:r>
            <a:r>
              <a:rPr lang="en-US" dirty="0" err="1"/>
              <a:t>molécule</a:t>
            </a:r>
            <a:endParaRPr lang="en-US" dirty="0"/>
          </a:p>
        </p:txBody>
      </p:sp>
      <p:sp>
        <p:nvSpPr>
          <p:cNvPr id="5" name="Espace réservé du texte 4">
            <a:extLst>
              <a:ext uri="{FF2B5EF4-FFF2-40B4-BE49-F238E27FC236}">
                <a16:creationId xmlns:a16="http://schemas.microsoft.com/office/drawing/2014/main" id="{289C392A-1DA9-83AF-0AD5-C93446255407}"/>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C40B4656-2D08-368C-E502-1A3722E95453}"/>
              </a:ext>
            </a:extLst>
          </p:cNvPr>
          <p:cNvSpPr>
            <a:spLocks noGrp="1"/>
          </p:cNvSpPr>
          <p:nvPr>
            <p:ph type="body" sz="quarter" idx="15"/>
          </p:nvPr>
        </p:nvSpPr>
        <p:spPr/>
        <p:txBody>
          <a:bodyPr/>
          <a:lstStyle/>
          <a:p>
            <a:r>
              <a:rPr lang="en-US" dirty="0" err="1"/>
              <a:t>Génériques</a:t>
            </a:r>
            <a:endParaRPr lang="en-US" dirty="0"/>
          </a:p>
        </p:txBody>
      </p:sp>
      <p:pic>
        <p:nvPicPr>
          <p:cNvPr id="10" name="Image 9" descr="Une image contenant texte, diagramme, fruit&#10;&#10;Description générée automatiquement">
            <a:extLst>
              <a:ext uri="{FF2B5EF4-FFF2-40B4-BE49-F238E27FC236}">
                <a16:creationId xmlns:a16="http://schemas.microsoft.com/office/drawing/2014/main" id="{416E5847-07FB-21B0-57C6-99D9117A3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530" y="1328653"/>
            <a:ext cx="3674940" cy="4800347"/>
          </a:xfrm>
          <a:prstGeom prst="rect">
            <a:avLst/>
          </a:prstGeom>
        </p:spPr>
      </p:pic>
    </p:spTree>
    <p:extLst>
      <p:ext uri="{BB962C8B-B14F-4D97-AF65-F5344CB8AC3E}">
        <p14:creationId xmlns:p14="http://schemas.microsoft.com/office/powerpoint/2010/main" val="507572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F0E88-20E2-4000-885E-E9C2CC97795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C0CD512-D88A-0003-14C8-A784F7842D56}"/>
              </a:ext>
            </a:extLst>
          </p:cNvPr>
          <p:cNvSpPr>
            <a:spLocks noGrp="1"/>
          </p:cNvSpPr>
          <p:nvPr>
            <p:ph type="title"/>
          </p:nvPr>
        </p:nvSpPr>
        <p:spPr/>
        <p:txBody>
          <a:bodyPr/>
          <a:lstStyle/>
          <a:p>
            <a:r>
              <a:rPr lang="en-US" dirty="0"/>
              <a:t>Les </a:t>
            </a:r>
            <a:r>
              <a:rPr lang="en-US" dirty="0" err="1"/>
              <a:t>modèles</a:t>
            </a:r>
            <a:r>
              <a:rPr lang="en-US" dirty="0"/>
              <a:t> PBPK Simples…</a:t>
            </a:r>
          </a:p>
        </p:txBody>
      </p:sp>
      <p:sp>
        <p:nvSpPr>
          <p:cNvPr id="3" name="Espace réservé du numéro de diapositive 2">
            <a:extLst>
              <a:ext uri="{FF2B5EF4-FFF2-40B4-BE49-F238E27FC236}">
                <a16:creationId xmlns:a16="http://schemas.microsoft.com/office/drawing/2014/main" id="{0779E4F5-2848-B5D6-10BF-D67D325DCE3F}"/>
              </a:ext>
            </a:extLst>
          </p:cNvPr>
          <p:cNvSpPr>
            <a:spLocks noGrp="1"/>
          </p:cNvSpPr>
          <p:nvPr>
            <p:ph type="sldNum" sz="quarter" idx="12"/>
          </p:nvPr>
        </p:nvSpPr>
        <p:spPr/>
        <p:txBody>
          <a:bodyPr/>
          <a:lstStyle/>
          <a:p>
            <a:fld id="{35802345-18E0-4116-811A-0C1B3CAA2DDF}" type="slidenum">
              <a:rPr lang="fr-FR" smtClean="0"/>
              <a:t>14</a:t>
            </a:fld>
            <a:endParaRPr lang="fr-FR"/>
          </a:p>
        </p:txBody>
      </p:sp>
      <p:sp>
        <p:nvSpPr>
          <p:cNvPr id="4" name="Espace réservé du contenu 3">
            <a:extLst>
              <a:ext uri="{FF2B5EF4-FFF2-40B4-BE49-F238E27FC236}">
                <a16:creationId xmlns:a16="http://schemas.microsoft.com/office/drawing/2014/main" id="{D2E808BF-729C-4567-2DA1-D1A57C0A0C3B}"/>
              </a:ext>
            </a:extLst>
          </p:cNvPr>
          <p:cNvSpPr>
            <a:spLocks noGrp="1"/>
          </p:cNvSpPr>
          <p:nvPr>
            <p:ph sz="quarter" idx="14"/>
          </p:nvPr>
        </p:nvSpPr>
        <p:spPr>
          <a:xfrm>
            <a:off x="479997" y="2243936"/>
            <a:ext cx="6738950" cy="4134064"/>
          </a:xfrm>
        </p:spPr>
        <p:txBody>
          <a:bodyPr/>
          <a:lstStyle/>
          <a:p>
            <a:r>
              <a:rPr lang="en-US" dirty="0"/>
              <a:t>La </a:t>
            </a:r>
            <a:r>
              <a:rPr lang="en-US" dirty="0" err="1"/>
              <a:t>cinétique</a:t>
            </a:r>
            <a:r>
              <a:rPr lang="en-US" dirty="0"/>
              <a:t> Qi </a:t>
            </a:r>
            <a:r>
              <a:rPr lang="en-US" dirty="0" err="1"/>
              <a:t>ou</a:t>
            </a:r>
            <a:r>
              <a:rPr lang="en-US" dirty="0"/>
              <a:t> Ai  de la substance </a:t>
            </a:r>
            <a:r>
              <a:rPr lang="en-US" dirty="0" err="1"/>
              <a:t>d’intérêt</a:t>
            </a:r>
            <a:r>
              <a:rPr lang="en-US" dirty="0"/>
              <a:t> </a:t>
            </a:r>
            <a:r>
              <a:rPr lang="en-US" dirty="0" err="1"/>
              <a:t>est</a:t>
            </a:r>
            <a:r>
              <a:rPr lang="en-US" dirty="0"/>
              <a:t> la solution d’un ensemble </a:t>
            </a:r>
            <a:r>
              <a:rPr lang="en-US" dirty="0" err="1"/>
              <a:t>d’équation</a:t>
            </a:r>
            <a:r>
              <a:rPr lang="en-US" dirty="0"/>
              <a:t> </a:t>
            </a:r>
            <a:r>
              <a:rPr lang="en-US" dirty="0" err="1"/>
              <a:t>différentielles</a:t>
            </a:r>
            <a:r>
              <a:rPr lang="en-US" dirty="0"/>
              <a:t> :</a:t>
            </a:r>
          </a:p>
          <a:p>
            <a:endParaRPr lang="en-US" dirty="0"/>
          </a:p>
          <a:p>
            <a:endParaRPr lang="en-US" dirty="0"/>
          </a:p>
          <a:p>
            <a:endParaRPr lang="en-US" dirty="0"/>
          </a:p>
          <a:p>
            <a:endParaRPr lang="en-US" dirty="0"/>
          </a:p>
          <a:p>
            <a:endParaRPr lang="en-US" dirty="0"/>
          </a:p>
          <a:p>
            <a:endParaRPr lang="en-US" dirty="0"/>
          </a:p>
          <a:p>
            <a:r>
              <a:rPr lang="en-US" dirty="0"/>
              <a:t>Ci = Concentration de la substance dans le </a:t>
            </a:r>
            <a:r>
              <a:rPr lang="en-US" dirty="0" err="1"/>
              <a:t>tissu</a:t>
            </a:r>
            <a:r>
              <a:rPr lang="en-US" dirty="0"/>
              <a:t> </a:t>
            </a:r>
            <a:r>
              <a:rPr lang="en-US" dirty="0" err="1"/>
              <a:t>i</a:t>
            </a:r>
            <a:endParaRPr lang="en-US" dirty="0"/>
          </a:p>
          <a:p>
            <a:r>
              <a:rPr lang="en-US" dirty="0"/>
              <a:t>Fi = Flux sanguine dans le tissue I</a:t>
            </a:r>
          </a:p>
          <a:p>
            <a:r>
              <a:rPr lang="en-US" dirty="0"/>
              <a:t>Cart = concentration dans le sang </a:t>
            </a:r>
            <a:r>
              <a:rPr lang="en-US" dirty="0" err="1"/>
              <a:t>artériel</a:t>
            </a:r>
            <a:endParaRPr lang="en-US" dirty="0"/>
          </a:p>
          <a:p>
            <a:r>
              <a:rPr lang="en-US" dirty="0"/>
              <a:t>Pi = coefficient de partage </a:t>
            </a:r>
            <a:r>
              <a:rPr lang="en-US" dirty="0" err="1"/>
              <a:t>tissu:sang</a:t>
            </a:r>
            <a:endParaRPr lang="en-US" dirty="0"/>
          </a:p>
          <a:p>
            <a:r>
              <a:rPr lang="en-US" dirty="0"/>
              <a:t>Vi = volume du tissue I</a:t>
            </a:r>
          </a:p>
          <a:p>
            <a:r>
              <a:rPr lang="en-US" dirty="0"/>
              <a:t>Km, Vmax = </a:t>
            </a:r>
            <a:r>
              <a:rPr lang="en-US" dirty="0" err="1"/>
              <a:t>constantes</a:t>
            </a:r>
            <a:r>
              <a:rPr lang="en-US" dirty="0"/>
              <a:t> de Michaelis-Menten </a:t>
            </a:r>
          </a:p>
        </p:txBody>
      </p:sp>
      <p:sp>
        <p:nvSpPr>
          <p:cNvPr id="5" name="Espace réservé du texte 4">
            <a:extLst>
              <a:ext uri="{FF2B5EF4-FFF2-40B4-BE49-F238E27FC236}">
                <a16:creationId xmlns:a16="http://schemas.microsoft.com/office/drawing/2014/main" id="{2559F207-F98B-E946-FF48-497458E466A1}"/>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9F3A5A5C-5F7F-2A89-4A2E-B7087ED3EBB2}"/>
              </a:ext>
            </a:extLst>
          </p:cNvPr>
          <p:cNvSpPr>
            <a:spLocks noGrp="1"/>
          </p:cNvSpPr>
          <p:nvPr>
            <p:ph type="body" sz="quarter" idx="15"/>
          </p:nvPr>
        </p:nvSpPr>
        <p:spPr/>
        <p:txBody>
          <a:bodyPr/>
          <a:lstStyle/>
          <a:p>
            <a:r>
              <a:rPr lang="en-US" dirty="0" err="1"/>
              <a:t>Génériques</a:t>
            </a:r>
            <a:endParaRPr lang="en-US" dirty="0"/>
          </a:p>
        </p:txBody>
      </p:sp>
      <p:pic>
        <p:nvPicPr>
          <p:cNvPr id="10" name="Image 9" descr="Une image contenant texte, diagramme, fruit&#10;&#10;Description générée automatiquement">
            <a:extLst>
              <a:ext uri="{FF2B5EF4-FFF2-40B4-BE49-F238E27FC236}">
                <a16:creationId xmlns:a16="http://schemas.microsoft.com/office/drawing/2014/main" id="{A545B7CC-6C1E-F7C0-ABFF-B72D393FA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530" y="1328653"/>
            <a:ext cx="3674940" cy="4800347"/>
          </a:xfrm>
          <a:prstGeom prst="rect">
            <a:avLst/>
          </a:prstGeom>
        </p:spPr>
      </p:pic>
      <p:pic>
        <p:nvPicPr>
          <p:cNvPr id="8" name="Image 7" descr="Une image contenant texte, Police, diagramme, ligne&#10;&#10;Description générée automatiquement">
            <a:extLst>
              <a:ext uri="{FF2B5EF4-FFF2-40B4-BE49-F238E27FC236}">
                <a16:creationId xmlns:a16="http://schemas.microsoft.com/office/drawing/2014/main" id="{F97DC580-1495-24CD-786C-1891A87C6A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4243" y="2877442"/>
            <a:ext cx="3638639" cy="1736623"/>
          </a:xfrm>
          <a:prstGeom prst="rect">
            <a:avLst/>
          </a:prstGeom>
        </p:spPr>
      </p:pic>
    </p:spTree>
    <p:extLst>
      <p:ext uri="{BB962C8B-B14F-4D97-AF65-F5344CB8AC3E}">
        <p14:creationId xmlns:p14="http://schemas.microsoft.com/office/powerpoint/2010/main" val="3971559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53933A-3117-5A13-F3B1-C93E76A45F06}"/>
              </a:ext>
            </a:extLst>
          </p:cNvPr>
          <p:cNvSpPr>
            <a:spLocks noGrp="1"/>
          </p:cNvSpPr>
          <p:nvPr>
            <p:ph type="title"/>
          </p:nvPr>
        </p:nvSpPr>
        <p:spPr/>
        <p:txBody>
          <a:bodyPr/>
          <a:lstStyle/>
          <a:p>
            <a:r>
              <a:rPr lang="en-US" dirty="0" err="1"/>
              <a:t>Moins</a:t>
            </a:r>
            <a:r>
              <a:rPr lang="en-US" dirty="0"/>
              <a:t> simples…</a:t>
            </a:r>
          </a:p>
        </p:txBody>
      </p:sp>
      <p:sp>
        <p:nvSpPr>
          <p:cNvPr id="3" name="Espace réservé du numéro de diapositive 2">
            <a:extLst>
              <a:ext uri="{FF2B5EF4-FFF2-40B4-BE49-F238E27FC236}">
                <a16:creationId xmlns:a16="http://schemas.microsoft.com/office/drawing/2014/main" id="{B99394EA-706B-2241-D8E8-CD8099C05850}"/>
              </a:ext>
            </a:extLst>
          </p:cNvPr>
          <p:cNvSpPr>
            <a:spLocks noGrp="1"/>
          </p:cNvSpPr>
          <p:nvPr>
            <p:ph type="sldNum" sz="quarter" idx="12"/>
          </p:nvPr>
        </p:nvSpPr>
        <p:spPr/>
        <p:txBody>
          <a:bodyPr/>
          <a:lstStyle/>
          <a:p>
            <a:fld id="{35802345-18E0-4116-811A-0C1B3CAA2DDF}" type="slidenum">
              <a:rPr lang="fr-FR" smtClean="0"/>
              <a:t>15</a:t>
            </a:fld>
            <a:endParaRPr lang="fr-FR"/>
          </a:p>
        </p:txBody>
      </p:sp>
      <p:sp>
        <p:nvSpPr>
          <p:cNvPr id="5" name="Espace réservé du texte 4">
            <a:extLst>
              <a:ext uri="{FF2B5EF4-FFF2-40B4-BE49-F238E27FC236}">
                <a16:creationId xmlns:a16="http://schemas.microsoft.com/office/drawing/2014/main" id="{16429DA8-9D14-2D98-2369-7947DD940250}"/>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66220698-E342-A54F-2AD0-7EC90BC64816}"/>
              </a:ext>
            </a:extLst>
          </p:cNvPr>
          <p:cNvSpPr>
            <a:spLocks noGrp="1"/>
          </p:cNvSpPr>
          <p:nvPr>
            <p:ph type="body" sz="quarter" idx="15"/>
          </p:nvPr>
        </p:nvSpPr>
        <p:spPr/>
        <p:txBody>
          <a:bodyPr/>
          <a:lstStyle/>
          <a:p>
            <a:r>
              <a:rPr lang="en-US" dirty="0" err="1"/>
              <a:t>Génériques</a:t>
            </a:r>
            <a:endParaRPr lang="en-US" dirty="0"/>
          </a:p>
        </p:txBody>
      </p:sp>
      <p:pic>
        <p:nvPicPr>
          <p:cNvPr id="9" name="Image 8" descr="Une image contenant texte, capture d’écran, diagramme, nombre&#10;&#10;Description générée automatiquement">
            <a:extLst>
              <a:ext uri="{FF2B5EF4-FFF2-40B4-BE49-F238E27FC236}">
                <a16:creationId xmlns:a16="http://schemas.microsoft.com/office/drawing/2014/main" id="{931FA460-B9C1-8B7B-5C18-F3A323C0E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64" y="2221270"/>
            <a:ext cx="6479206" cy="4156730"/>
          </a:xfrm>
          <a:prstGeom prst="rect">
            <a:avLst/>
          </a:prstGeom>
        </p:spPr>
      </p:pic>
      <p:sp>
        <p:nvSpPr>
          <p:cNvPr id="10" name="Espace réservé du contenu 3">
            <a:extLst>
              <a:ext uri="{FF2B5EF4-FFF2-40B4-BE49-F238E27FC236}">
                <a16:creationId xmlns:a16="http://schemas.microsoft.com/office/drawing/2014/main" id="{E3C1E978-2FB4-E0D0-FC4D-5C596AFBFF18}"/>
              </a:ext>
            </a:extLst>
          </p:cNvPr>
          <p:cNvSpPr txBox="1">
            <a:spLocks/>
          </p:cNvSpPr>
          <p:nvPr/>
        </p:nvSpPr>
        <p:spPr bwMode="gray">
          <a:xfrm>
            <a:off x="868835" y="6393641"/>
            <a:ext cx="3529150" cy="571256"/>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i="1" dirty="0">
                <a:solidFill>
                  <a:schemeClr val="bg1">
                    <a:lumMod val="50000"/>
                  </a:schemeClr>
                </a:solidFill>
              </a:rPr>
              <a:t>Souris </a:t>
            </a:r>
            <a:r>
              <a:rPr lang="en-US" i="1" dirty="0" err="1">
                <a:solidFill>
                  <a:schemeClr val="bg1">
                    <a:lumMod val="50000"/>
                  </a:schemeClr>
                </a:solidFill>
              </a:rPr>
              <a:t>femelle</a:t>
            </a:r>
            <a:r>
              <a:rPr lang="en-US" i="1" dirty="0">
                <a:solidFill>
                  <a:schemeClr val="bg1">
                    <a:lumMod val="50000"/>
                  </a:schemeClr>
                </a:solidFill>
              </a:rPr>
              <a:t> vie </a:t>
            </a:r>
            <a:r>
              <a:rPr lang="en-US" i="1" dirty="0" err="1">
                <a:solidFill>
                  <a:schemeClr val="bg1">
                    <a:lumMod val="50000"/>
                  </a:schemeClr>
                </a:solidFill>
              </a:rPr>
              <a:t>entière</a:t>
            </a:r>
            <a:r>
              <a:rPr lang="en-US" i="1" dirty="0">
                <a:solidFill>
                  <a:schemeClr val="bg1">
                    <a:lumMod val="50000"/>
                  </a:schemeClr>
                </a:solidFill>
              </a:rPr>
              <a:t> Paré et al. 2025</a:t>
            </a:r>
          </a:p>
        </p:txBody>
      </p:sp>
      <p:sp>
        <p:nvSpPr>
          <p:cNvPr id="13" name="Espace réservé du contenu 3">
            <a:extLst>
              <a:ext uri="{FF2B5EF4-FFF2-40B4-BE49-F238E27FC236}">
                <a16:creationId xmlns:a16="http://schemas.microsoft.com/office/drawing/2014/main" id="{0CBBA093-7645-E27C-79A9-EB8D44F8A6B8}"/>
              </a:ext>
            </a:extLst>
          </p:cNvPr>
          <p:cNvSpPr txBox="1">
            <a:spLocks/>
          </p:cNvSpPr>
          <p:nvPr/>
        </p:nvSpPr>
        <p:spPr bwMode="gray">
          <a:xfrm>
            <a:off x="6439247" y="2376725"/>
            <a:ext cx="5467775" cy="3432000"/>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Tx/>
              <a:buChar char="-"/>
            </a:pPr>
            <a:r>
              <a:rPr lang="en-US" dirty="0" err="1"/>
              <a:t>Prise</a:t>
            </a:r>
            <a:r>
              <a:rPr lang="en-US" dirty="0"/>
              <a:t> </a:t>
            </a:r>
            <a:r>
              <a:rPr lang="en-US" dirty="0" err="1"/>
              <a:t>en</a:t>
            </a:r>
            <a:r>
              <a:rPr lang="en-US" dirty="0"/>
              <a:t> </a:t>
            </a:r>
            <a:r>
              <a:rPr lang="en-US" dirty="0" err="1"/>
              <a:t>compte</a:t>
            </a:r>
            <a:r>
              <a:rPr lang="en-US" dirty="0"/>
              <a:t> des </a:t>
            </a:r>
            <a:r>
              <a:rPr lang="en-US" dirty="0" err="1"/>
              <a:t>changements</a:t>
            </a:r>
            <a:r>
              <a:rPr lang="en-US" dirty="0"/>
              <a:t> </a:t>
            </a:r>
            <a:r>
              <a:rPr lang="en-US" dirty="0" err="1"/>
              <a:t>physiologiques</a:t>
            </a:r>
            <a:r>
              <a:rPr lang="en-US" dirty="0"/>
              <a:t> au </a:t>
            </a:r>
            <a:r>
              <a:rPr lang="en-US" dirty="0" err="1"/>
              <a:t>cours</a:t>
            </a:r>
            <a:r>
              <a:rPr lang="en-US" dirty="0"/>
              <a:t> de la vie</a:t>
            </a:r>
          </a:p>
          <a:p>
            <a:pPr marL="621742" lvl="1" indent="-285750">
              <a:buFontTx/>
              <a:buChar char="-"/>
            </a:pPr>
            <a:r>
              <a:rPr lang="en-US" dirty="0"/>
              <a:t>… au </a:t>
            </a:r>
            <a:r>
              <a:rPr lang="en-US" dirty="0" err="1"/>
              <a:t>cours</a:t>
            </a:r>
            <a:r>
              <a:rPr lang="en-US" dirty="0"/>
              <a:t> de la </a:t>
            </a:r>
            <a:r>
              <a:rPr lang="en-US" dirty="0" err="1"/>
              <a:t>grossesse</a:t>
            </a:r>
            <a:endParaRPr lang="en-US" dirty="0"/>
          </a:p>
          <a:p>
            <a:pPr marL="285750" indent="-285750">
              <a:buFontTx/>
              <a:buChar char="-"/>
            </a:pPr>
            <a:r>
              <a:rPr lang="en-US" dirty="0" err="1"/>
              <a:t>Modèle</a:t>
            </a:r>
            <a:r>
              <a:rPr lang="en-US" dirty="0"/>
              <a:t> de </a:t>
            </a:r>
            <a:r>
              <a:rPr lang="en-US" dirty="0" err="1"/>
              <a:t>croissance</a:t>
            </a:r>
            <a:r>
              <a:rPr lang="en-US" dirty="0"/>
              <a:t> des </a:t>
            </a:r>
            <a:r>
              <a:rPr lang="en-US" dirty="0" err="1"/>
              <a:t>organes</a:t>
            </a:r>
            <a:endParaRPr lang="en-US" dirty="0"/>
          </a:p>
          <a:p>
            <a:pPr marL="285750" indent="-285750">
              <a:buFontTx/>
              <a:buChar char="-"/>
            </a:pPr>
            <a:r>
              <a:rPr lang="en-US" dirty="0"/>
              <a:t>Relation mère </a:t>
            </a:r>
            <a:r>
              <a:rPr lang="en-US" dirty="0" err="1"/>
              <a:t>foetus</a:t>
            </a:r>
            <a:endParaRPr lang="en-US" dirty="0"/>
          </a:p>
          <a:p>
            <a:pPr marL="285750" indent="-285750">
              <a:buFontTx/>
              <a:buChar char="-"/>
            </a:pPr>
            <a:endParaRPr lang="en-US" dirty="0"/>
          </a:p>
          <a:p>
            <a:pPr marL="285750" indent="-285750">
              <a:buFontTx/>
              <a:buChar char="-"/>
            </a:pPr>
            <a:endParaRPr lang="en-US" dirty="0"/>
          </a:p>
          <a:p>
            <a:pPr marL="285750" indent="-285750">
              <a:buFontTx/>
              <a:buChar char="-"/>
            </a:pPr>
            <a:r>
              <a:rPr lang="en-US" dirty="0"/>
              <a:t>Translation </a:t>
            </a:r>
            <a:r>
              <a:rPr lang="en-US" dirty="0" err="1"/>
              <a:t>foetus</a:t>
            </a:r>
            <a:r>
              <a:rPr lang="en-US" dirty="0"/>
              <a:t>/</a:t>
            </a:r>
            <a:r>
              <a:rPr lang="en-US" dirty="0" err="1"/>
              <a:t>souriceau</a:t>
            </a:r>
            <a:endParaRPr lang="en-US" dirty="0"/>
          </a:p>
          <a:p>
            <a:pPr marL="285750" indent="-285750">
              <a:buFontTx/>
              <a:buChar char="-"/>
            </a:pPr>
            <a:r>
              <a:rPr lang="en-US" dirty="0"/>
              <a:t>Placenta et </a:t>
            </a:r>
            <a:r>
              <a:rPr lang="en-US" dirty="0" err="1"/>
              <a:t>allaitement</a:t>
            </a:r>
            <a:endParaRPr lang="en-US" dirty="0"/>
          </a:p>
          <a:p>
            <a:pPr marL="285750" indent="-285750">
              <a:buFontTx/>
              <a:buChar char="-"/>
            </a:pPr>
            <a:endParaRPr lang="en-US" dirty="0"/>
          </a:p>
          <a:p>
            <a:r>
              <a:rPr lang="en-US" dirty="0"/>
              <a:t>Application étude de </a:t>
            </a:r>
            <a:r>
              <a:rPr lang="en-US" dirty="0" err="1"/>
              <a:t>risque</a:t>
            </a:r>
            <a:r>
              <a:rPr lang="en-US" dirty="0"/>
              <a:t> ? </a:t>
            </a:r>
            <a:r>
              <a:rPr lang="en-US" dirty="0" err="1"/>
              <a:t>NeuroMilk</a:t>
            </a:r>
            <a:endParaRPr lang="en-US" dirty="0"/>
          </a:p>
        </p:txBody>
      </p:sp>
    </p:spTree>
    <p:extLst>
      <p:ext uri="{BB962C8B-B14F-4D97-AF65-F5344CB8AC3E}">
        <p14:creationId xmlns:p14="http://schemas.microsoft.com/office/powerpoint/2010/main" val="359056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D2B4C9-1D67-6402-3B9B-6AE30F24F89A}"/>
              </a:ext>
            </a:extLst>
          </p:cNvPr>
          <p:cNvSpPr>
            <a:spLocks noGrp="1"/>
          </p:cNvSpPr>
          <p:nvPr>
            <p:ph type="title"/>
          </p:nvPr>
        </p:nvSpPr>
        <p:spPr/>
        <p:txBody>
          <a:bodyPr/>
          <a:lstStyle/>
          <a:p>
            <a:r>
              <a:rPr lang="en-US" dirty="0"/>
              <a:t>Complexes</a:t>
            </a:r>
          </a:p>
        </p:txBody>
      </p:sp>
      <p:sp>
        <p:nvSpPr>
          <p:cNvPr id="3" name="Espace réservé du numéro de diapositive 2">
            <a:extLst>
              <a:ext uri="{FF2B5EF4-FFF2-40B4-BE49-F238E27FC236}">
                <a16:creationId xmlns:a16="http://schemas.microsoft.com/office/drawing/2014/main" id="{294C1044-FE1A-43CE-04BD-B61A322A1EB3}"/>
              </a:ext>
            </a:extLst>
          </p:cNvPr>
          <p:cNvSpPr>
            <a:spLocks noGrp="1"/>
          </p:cNvSpPr>
          <p:nvPr>
            <p:ph type="sldNum" sz="quarter" idx="12"/>
          </p:nvPr>
        </p:nvSpPr>
        <p:spPr/>
        <p:txBody>
          <a:bodyPr/>
          <a:lstStyle/>
          <a:p>
            <a:fld id="{35802345-18E0-4116-811A-0C1B3CAA2DDF}" type="slidenum">
              <a:rPr lang="fr-FR" smtClean="0"/>
              <a:t>16</a:t>
            </a:fld>
            <a:endParaRPr lang="fr-FR"/>
          </a:p>
        </p:txBody>
      </p:sp>
      <p:sp>
        <p:nvSpPr>
          <p:cNvPr id="5" name="Espace réservé du texte 4">
            <a:extLst>
              <a:ext uri="{FF2B5EF4-FFF2-40B4-BE49-F238E27FC236}">
                <a16:creationId xmlns:a16="http://schemas.microsoft.com/office/drawing/2014/main" id="{3E04C32C-5FAA-D797-936A-E7D241D98413}"/>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E1D30909-5B16-46C4-E74C-4287E841D9E8}"/>
              </a:ext>
            </a:extLst>
          </p:cNvPr>
          <p:cNvSpPr>
            <a:spLocks noGrp="1"/>
          </p:cNvSpPr>
          <p:nvPr>
            <p:ph type="body" sz="quarter" idx="15"/>
          </p:nvPr>
        </p:nvSpPr>
        <p:spPr/>
        <p:txBody>
          <a:bodyPr/>
          <a:lstStyle/>
          <a:p>
            <a:r>
              <a:rPr lang="en-US" dirty="0" err="1"/>
              <a:t>Génériques</a:t>
            </a:r>
            <a:endParaRPr lang="en-US" dirty="0"/>
          </a:p>
        </p:txBody>
      </p:sp>
      <p:pic>
        <p:nvPicPr>
          <p:cNvPr id="8" name="Image 7">
            <a:extLst>
              <a:ext uri="{FF2B5EF4-FFF2-40B4-BE49-F238E27FC236}">
                <a16:creationId xmlns:a16="http://schemas.microsoft.com/office/drawing/2014/main" id="{99CE367E-9B1A-225B-54E1-A17C7E41B247}"/>
              </a:ext>
            </a:extLst>
          </p:cNvPr>
          <p:cNvPicPr>
            <a:picLocks noChangeAspect="1"/>
          </p:cNvPicPr>
          <p:nvPr/>
        </p:nvPicPr>
        <p:blipFill>
          <a:blip r:embed="rId2"/>
          <a:stretch>
            <a:fillRect/>
          </a:stretch>
        </p:blipFill>
        <p:spPr>
          <a:xfrm>
            <a:off x="186875" y="2243936"/>
            <a:ext cx="5249008" cy="3982006"/>
          </a:xfrm>
          <a:prstGeom prst="rect">
            <a:avLst/>
          </a:prstGeom>
        </p:spPr>
      </p:pic>
      <p:sp>
        <p:nvSpPr>
          <p:cNvPr id="9" name="Espace réservé du contenu 3">
            <a:extLst>
              <a:ext uri="{FF2B5EF4-FFF2-40B4-BE49-F238E27FC236}">
                <a16:creationId xmlns:a16="http://schemas.microsoft.com/office/drawing/2014/main" id="{87D6B8C5-E7EC-3A1E-EC14-9C91F7BB0D29}"/>
              </a:ext>
            </a:extLst>
          </p:cNvPr>
          <p:cNvSpPr txBox="1">
            <a:spLocks/>
          </p:cNvSpPr>
          <p:nvPr/>
        </p:nvSpPr>
        <p:spPr bwMode="gray">
          <a:xfrm>
            <a:off x="186875" y="5658000"/>
            <a:ext cx="11232000" cy="720000"/>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r>
              <a:rPr lang="en-US" i="1" dirty="0" err="1">
                <a:solidFill>
                  <a:schemeClr val="bg1">
                    <a:lumMod val="50000"/>
                  </a:schemeClr>
                </a:solidFill>
              </a:rPr>
              <a:t>Humain</a:t>
            </a:r>
            <a:r>
              <a:rPr lang="en-US" i="1" dirty="0">
                <a:solidFill>
                  <a:schemeClr val="bg1">
                    <a:lumMod val="50000"/>
                  </a:schemeClr>
                </a:solidFill>
              </a:rPr>
              <a:t> vie </a:t>
            </a:r>
            <a:r>
              <a:rPr lang="en-US" i="1" dirty="0" err="1">
                <a:solidFill>
                  <a:schemeClr val="bg1">
                    <a:lumMod val="50000"/>
                  </a:schemeClr>
                </a:solidFill>
              </a:rPr>
              <a:t>entière</a:t>
            </a:r>
            <a:endParaRPr lang="en-US" i="1" dirty="0">
              <a:solidFill>
                <a:schemeClr val="bg1">
                  <a:lumMod val="50000"/>
                </a:schemeClr>
              </a:solidFill>
            </a:endParaRPr>
          </a:p>
          <a:p>
            <a:r>
              <a:rPr lang="en-US" i="1" dirty="0">
                <a:solidFill>
                  <a:schemeClr val="bg1">
                    <a:lumMod val="50000"/>
                  </a:schemeClr>
                </a:solidFill>
              </a:rPr>
              <a:t>Beaudouin et al. 2010</a:t>
            </a:r>
          </a:p>
        </p:txBody>
      </p:sp>
      <p:sp>
        <p:nvSpPr>
          <p:cNvPr id="12" name="Espace réservé du contenu 3">
            <a:extLst>
              <a:ext uri="{FF2B5EF4-FFF2-40B4-BE49-F238E27FC236}">
                <a16:creationId xmlns:a16="http://schemas.microsoft.com/office/drawing/2014/main" id="{B10895C1-B974-EDE6-63F0-DB37F56900C2}"/>
              </a:ext>
            </a:extLst>
          </p:cNvPr>
          <p:cNvSpPr txBox="1">
            <a:spLocks/>
          </p:cNvSpPr>
          <p:nvPr/>
        </p:nvSpPr>
        <p:spPr bwMode="gray">
          <a:xfrm>
            <a:off x="6439247" y="2376725"/>
            <a:ext cx="5467775" cy="3432000"/>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Tx/>
              <a:buChar char="-"/>
            </a:pPr>
            <a:r>
              <a:rPr lang="en-US" dirty="0" err="1"/>
              <a:t>Prise</a:t>
            </a:r>
            <a:r>
              <a:rPr lang="en-US" dirty="0"/>
              <a:t> </a:t>
            </a:r>
            <a:r>
              <a:rPr lang="en-US" dirty="0" err="1"/>
              <a:t>en</a:t>
            </a:r>
            <a:r>
              <a:rPr lang="en-US" dirty="0"/>
              <a:t> </a:t>
            </a:r>
            <a:r>
              <a:rPr lang="en-US" dirty="0" err="1"/>
              <a:t>compte</a:t>
            </a:r>
            <a:r>
              <a:rPr lang="en-US" dirty="0"/>
              <a:t> des </a:t>
            </a:r>
            <a:r>
              <a:rPr lang="en-US" dirty="0" err="1"/>
              <a:t>changements</a:t>
            </a:r>
            <a:r>
              <a:rPr lang="en-US" dirty="0"/>
              <a:t> </a:t>
            </a:r>
            <a:r>
              <a:rPr lang="en-US" dirty="0" err="1"/>
              <a:t>physiologiques</a:t>
            </a:r>
            <a:r>
              <a:rPr lang="en-US" dirty="0"/>
              <a:t> au </a:t>
            </a:r>
            <a:r>
              <a:rPr lang="en-US" dirty="0" err="1"/>
              <a:t>cours</a:t>
            </a:r>
            <a:r>
              <a:rPr lang="en-US" dirty="0"/>
              <a:t> de la vie</a:t>
            </a:r>
          </a:p>
          <a:p>
            <a:pPr marL="285750" indent="-285750">
              <a:buFontTx/>
              <a:buChar char="-"/>
            </a:pPr>
            <a:r>
              <a:rPr lang="en-US" dirty="0" err="1"/>
              <a:t>Modèle</a:t>
            </a:r>
            <a:r>
              <a:rPr lang="en-US" dirty="0"/>
              <a:t> de </a:t>
            </a:r>
            <a:r>
              <a:rPr lang="en-US" dirty="0" err="1"/>
              <a:t>croissance</a:t>
            </a:r>
            <a:r>
              <a:rPr lang="en-US" dirty="0"/>
              <a:t> des </a:t>
            </a:r>
            <a:r>
              <a:rPr lang="en-US" dirty="0" err="1"/>
              <a:t>organes</a:t>
            </a:r>
            <a:endParaRPr lang="en-US" dirty="0"/>
          </a:p>
          <a:p>
            <a:pPr marL="285750" indent="-285750">
              <a:buFontTx/>
              <a:buChar char="-"/>
            </a:pPr>
            <a:r>
              <a:rPr lang="en-US" dirty="0"/>
              <a:t>Relation mère </a:t>
            </a:r>
            <a:r>
              <a:rPr lang="en-US" dirty="0" err="1"/>
              <a:t>foetus</a:t>
            </a:r>
            <a:endParaRPr lang="en-US" dirty="0"/>
          </a:p>
          <a:p>
            <a:pPr marL="285750" indent="-285750">
              <a:buFontTx/>
              <a:buChar char="-"/>
            </a:pPr>
            <a:endParaRPr lang="en-US" dirty="0"/>
          </a:p>
          <a:p>
            <a:pPr marL="285750" indent="-285750">
              <a:buFontTx/>
              <a:buChar char="-"/>
            </a:pPr>
            <a:r>
              <a:rPr lang="en-US" dirty="0" err="1"/>
              <a:t>Intégration</a:t>
            </a:r>
            <a:r>
              <a:rPr lang="en-US" dirty="0"/>
              <a:t> de la </a:t>
            </a:r>
            <a:r>
              <a:rPr lang="en-US" dirty="0" err="1"/>
              <a:t>variabilité</a:t>
            </a:r>
            <a:r>
              <a:rPr lang="en-US" dirty="0"/>
              <a:t> inter-</a:t>
            </a:r>
            <a:r>
              <a:rPr lang="en-US" dirty="0" err="1"/>
              <a:t>individuelle</a:t>
            </a:r>
            <a:endParaRPr lang="en-US" dirty="0"/>
          </a:p>
          <a:p>
            <a:pPr marL="285750" indent="-285750">
              <a:buFontTx/>
              <a:buChar char="-"/>
            </a:pPr>
            <a:r>
              <a:rPr lang="en-US" dirty="0"/>
              <a:t>Description </a:t>
            </a:r>
            <a:r>
              <a:rPr lang="en-US" dirty="0" err="1"/>
              <a:t>physiologique</a:t>
            </a:r>
            <a:r>
              <a:rPr lang="en-US" dirty="0"/>
              <a:t> du </a:t>
            </a:r>
            <a:r>
              <a:rPr lang="en-US" dirty="0" err="1"/>
              <a:t>vieillissement</a:t>
            </a:r>
            <a:r>
              <a:rPr lang="en-US" dirty="0"/>
              <a:t> </a:t>
            </a:r>
          </a:p>
          <a:p>
            <a:pPr marL="285750" indent="-285750">
              <a:buFontTx/>
              <a:buChar char="-"/>
            </a:pPr>
            <a:r>
              <a:rPr lang="en-US" dirty="0"/>
              <a:t>Hommes/ Femme/Enfant</a:t>
            </a:r>
          </a:p>
          <a:p>
            <a:pPr marL="285750" indent="-285750">
              <a:buFontTx/>
              <a:buChar char="-"/>
            </a:pPr>
            <a:endParaRPr lang="en-US" dirty="0"/>
          </a:p>
          <a:p>
            <a:r>
              <a:rPr lang="en-US" dirty="0"/>
              <a:t>Application étude de </a:t>
            </a:r>
            <a:r>
              <a:rPr lang="en-US" dirty="0" err="1"/>
              <a:t>risque</a:t>
            </a:r>
            <a:r>
              <a:rPr lang="en-US" dirty="0"/>
              <a:t> ?</a:t>
            </a:r>
          </a:p>
          <a:p>
            <a:r>
              <a:rPr lang="en-US" dirty="0"/>
              <a:t>- </a:t>
            </a:r>
            <a:r>
              <a:rPr lang="en-US" dirty="0" err="1"/>
              <a:t>Phtalates</a:t>
            </a:r>
            <a:r>
              <a:rPr lang="en-US" dirty="0"/>
              <a:t>, HCB, </a:t>
            </a:r>
            <a:r>
              <a:rPr lang="en-US" dirty="0" err="1"/>
              <a:t>Butadiène</a:t>
            </a:r>
            <a:endParaRPr lang="en-US" dirty="0"/>
          </a:p>
          <a:p>
            <a:r>
              <a:rPr lang="en-US" b="1" dirty="0"/>
              <a:t>- PFAS</a:t>
            </a:r>
          </a:p>
          <a:p>
            <a:pPr marL="285750" indent="-285750">
              <a:buFontTx/>
              <a:buChar char="-"/>
            </a:pPr>
            <a:endParaRPr lang="en-US" dirty="0"/>
          </a:p>
        </p:txBody>
      </p:sp>
    </p:spTree>
    <p:extLst>
      <p:ext uri="{BB962C8B-B14F-4D97-AF65-F5344CB8AC3E}">
        <p14:creationId xmlns:p14="http://schemas.microsoft.com/office/powerpoint/2010/main" val="1286142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C41248-729D-8E73-826D-D24268357C16}"/>
              </a:ext>
            </a:extLst>
          </p:cNvPr>
          <p:cNvSpPr>
            <a:spLocks noGrp="1"/>
          </p:cNvSpPr>
          <p:nvPr>
            <p:ph type="title"/>
          </p:nvPr>
        </p:nvSpPr>
        <p:spPr/>
        <p:txBody>
          <a:bodyPr/>
          <a:lstStyle/>
          <a:p>
            <a:r>
              <a:rPr lang="en-US" dirty="0"/>
              <a:t>RIP</a:t>
            </a:r>
          </a:p>
        </p:txBody>
      </p:sp>
      <p:sp>
        <p:nvSpPr>
          <p:cNvPr id="3" name="Espace réservé du numéro de diapositive 2">
            <a:extLst>
              <a:ext uri="{FF2B5EF4-FFF2-40B4-BE49-F238E27FC236}">
                <a16:creationId xmlns:a16="http://schemas.microsoft.com/office/drawing/2014/main" id="{FA363EA3-8F91-AFDA-9204-DD8BC0238184}"/>
              </a:ext>
            </a:extLst>
          </p:cNvPr>
          <p:cNvSpPr>
            <a:spLocks noGrp="1"/>
          </p:cNvSpPr>
          <p:nvPr>
            <p:ph type="sldNum" sz="quarter" idx="12"/>
          </p:nvPr>
        </p:nvSpPr>
        <p:spPr/>
        <p:txBody>
          <a:bodyPr/>
          <a:lstStyle/>
          <a:p>
            <a:fld id="{35802345-18E0-4116-811A-0C1B3CAA2DDF}" type="slidenum">
              <a:rPr lang="fr-FR" smtClean="0"/>
              <a:t>17</a:t>
            </a:fld>
            <a:endParaRPr lang="fr-FR"/>
          </a:p>
        </p:txBody>
      </p:sp>
      <p:sp>
        <p:nvSpPr>
          <p:cNvPr id="5" name="Espace réservé du texte 4">
            <a:extLst>
              <a:ext uri="{FF2B5EF4-FFF2-40B4-BE49-F238E27FC236}">
                <a16:creationId xmlns:a16="http://schemas.microsoft.com/office/drawing/2014/main" id="{9FC8FF2D-5857-988C-DE3A-7D171D9BF9BD}"/>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AC4C44D7-A310-F6F4-27B6-3F958109AF92}"/>
              </a:ext>
            </a:extLst>
          </p:cNvPr>
          <p:cNvSpPr>
            <a:spLocks noGrp="1"/>
          </p:cNvSpPr>
          <p:nvPr>
            <p:ph type="body" sz="quarter" idx="15"/>
          </p:nvPr>
        </p:nvSpPr>
        <p:spPr/>
        <p:txBody>
          <a:bodyPr/>
          <a:lstStyle/>
          <a:p>
            <a:r>
              <a:rPr lang="en-US" dirty="0" err="1"/>
              <a:t>Spécifiques</a:t>
            </a:r>
            <a:endParaRPr lang="en-US" dirty="0"/>
          </a:p>
        </p:txBody>
      </p:sp>
      <p:sp>
        <p:nvSpPr>
          <p:cNvPr id="7" name="Espace réservé du contenu 3">
            <a:extLst>
              <a:ext uri="{FF2B5EF4-FFF2-40B4-BE49-F238E27FC236}">
                <a16:creationId xmlns:a16="http://schemas.microsoft.com/office/drawing/2014/main" id="{B2CA5358-821F-1EFA-A752-9607EDF5C4E1}"/>
              </a:ext>
            </a:extLst>
          </p:cNvPr>
          <p:cNvSpPr txBox="1">
            <a:spLocks/>
          </p:cNvSpPr>
          <p:nvPr/>
        </p:nvSpPr>
        <p:spPr bwMode="gray">
          <a:xfrm>
            <a:off x="6439247" y="2376725"/>
            <a:ext cx="5467775" cy="3432000"/>
          </a:xfrm>
          <a:prstGeom prst="rect">
            <a:avLst/>
          </a:prstGeom>
        </p:spPr>
        <p:txBody>
          <a:bodyPr vert="horz" lIns="0" tIns="0" rIns="0" bIns="0" rtlCol="0" anchor="t" anchorCtr="0">
            <a:noAutofit/>
          </a:bodyPr>
          <a:lstStyle>
            <a:lvl1pPr marL="0" indent="0" algn="l" defTabSz="1219170" rtl="0" eaLnBrk="1" latinLnBrk="0" hangingPunct="1">
              <a:lnSpc>
                <a:spcPct val="100000"/>
              </a:lnSpc>
              <a:spcBef>
                <a:spcPts val="0"/>
              </a:spcBef>
              <a:spcAft>
                <a:spcPts val="667"/>
              </a:spcAft>
              <a:buFont typeface="Arial" pitchFamily="34" charset="0"/>
              <a:buNone/>
              <a:defRPr sz="1400" b="0" kern="1200">
                <a:solidFill>
                  <a:schemeClr val="tx1"/>
                </a:solidFill>
                <a:latin typeface="+mn-lt"/>
                <a:ea typeface="+mn-ea"/>
                <a:cs typeface="+mn-cs"/>
              </a:defRPr>
            </a:lvl1pPr>
            <a:lvl2pPr marL="335992" indent="-95998" algn="l" defTabSz="1219170" rtl="0" eaLnBrk="1" latinLnBrk="0" hangingPunct="1">
              <a:lnSpc>
                <a:spcPct val="100000"/>
              </a:lnSpc>
              <a:spcBef>
                <a:spcPts val="800"/>
              </a:spcBef>
              <a:spcAft>
                <a:spcPts val="800"/>
              </a:spcAft>
              <a:buFont typeface="Arial" pitchFamily="34" charset="0"/>
              <a:buChar char="•"/>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285750" indent="-285750">
              <a:buFontTx/>
              <a:buChar char="-"/>
            </a:pPr>
            <a:r>
              <a:rPr lang="en-US" dirty="0" err="1"/>
              <a:t>Prise</a:t>
            </a:r>
            <a:r>
              <a:rPr lang="en-US" dirty="0"/>
              <a:t> </a:t>
            </a:r>
            <a:r>
              <a:rPr lang="en-US" dirty="0" err="1"/>
              <a:t>en</a:t>
            </a:r>
            <a:r>
              <a:rPr lang="en-US" dirty="0"/>
              <a:t> </a:t>
            </a:r>
            <a:r>
              <a:rPr lang="en-US" dirty="0" err="1"/>
              <a:t>compte</a:t>
            </a:r>
            <a:r>
              <a:rPr lang="en-US" dirty="0"/>
              <a:t> des </a:t>
            </a:r>
            <a:r>
              <a:rPr lang="en-US" dirty="0" err="1"/>
              <a:t>changements</a:t>
            </a:r>
            <a:r>
              <a:rPr lang="en-US" dirty="0"/>
              <a:t> </a:t>
            </a:r>
            <a:r>
              <a:rPr lang="en-US" dirty="0" err="1"/>
              <a:t>physiologiques</a:t>
            </a:r>
            <a:r>
              <a:rPr lang="en-US" dirty="0"/>
              <a:t> au </a:t>
            </a:r>
            <a:r>
              <a:rPr lang="en-US" dirty="0" err="1"/>
              <a:t>cours</a:t>
            </a:r>
            <a:r>
              <a:rPr lang="en-US" dirty="0"/>
              <a:t> de la vie</a:t>
            </a:r>
          </a:p>
          <a:p>
            <a:pPr marL="285750" indent="-285750">
              <a:buFontTx/>
              <a:buChar char="-"/>
            </a:pPr>
            <a:r>
              <a:rPr lang="en-US" dirty="0" err="1"/>
              <a:t>Modèle</a:t>
            </a:r>
            <a:r>
              <a:rPr lang="en-US" dirty="0"/>
              <a:t> de </a:t>
            </a:r>
            <a:r>
              <a:rPr lang="en-US" dirty="0" err="1"/>
              <a:t>croissance</a:t>
            </a:r>
            <a:r>
              <a:rPr lang="en-US" dirty="0"/>
              <a:t> des </a:t>
            </a:r>
            <a:r>
              <a:rPr lang="en-US" dirty="0" err="1"/>
              <a:t>organes</a:t>
            </a:r>
            <a:endParaRPr lang="en-US" dirty="0"/>
          </a:p>
          <a:p>
            <a:pPr marL="285750" indent="-285750">
              <a:buFontTx/>
              <a:buChar char="-"/>
            </a:pPr>
            <a:r>
              <a:rPr lang="en-US" dirty="0"/>
              <a:t>Relation mère </a:t>
            </a:r>
            <a:r>
              <a:rPr lang="en-US" dirty="0" err="1"/>
              <a:t>foetus</a:t>
            </a:r>
            <a:endParaRPr lang="en-US" dirty="0"/>
          </a:p>
          <a:p>
            <a:pPr marL="285750" indent="-285750">
              <a:buFontTx/>
              <a:buChar char="-"/>
            </a:pPr>
            <a:endParaRPr lang="en-US" dirty="0"/>
          </a:p>
          <a:p>
            <a:pPr marL="285750" indent="-285750">
              <a:buFontTx/>
              <a:buChar char="-"/>
            </a:pPr>
            <a:r>
              <a:rPr lang="en-US" dirty="0" err="1"/>
              <a:t>Intégration</a:t>
            </a:r>
            <a:r>
              <a:rPr lang="en-US" dirty="0"/>
              <a:t> de la </a:t>
            </a:r>
            <a:r>
              <a:rPr lang="en-US" dirty="0" err="1"/>
              <a:t>variabilité</a:t>
            </a:r>
            <a:r>
              <a:rPr lang="en-US" dirty="0"/>
              <a:t> inter-</a:t>
            </a:r>
            <a:r>
              <a:rPr lang="en-US" dirty="0" err="1"/>
              <a:t>individuelle</a:t>
            </a:r>
            <a:endParaRPr lang="en-US" dirty="0"/>
          </a:p>
          <a:p>
            <a:pPr marL="285750" indent="-285750">
              <a:buFontTx/>
              <a:buChar char="-"/>
            </a:pPr>
            <a:r>
              <a:rPr lang="en-US" dirty="0"/>
              <a:t>Description </a:t>
            </a:r>
            <a:r>
              <a:rPr lang="en-US" dirty="0" err="1"/>
              <a:t>physiologique</a:t>
            </a:r>
            <a:r>
              <a:rPr lang="en-US" dirty="0"/>
              <a:t> du </a:t>
            </a:r>
            <a:r>
              <a:rPr lang="en-US" dirty="0" err="1"/>
              <a:t>vieillissement</a:t>
            </a:r>
            <a:r>
              <a:rPr lang="en-US" dirty="0"/>
              <a:t> </a:t>
            </a:r>
          </a:p>
          <a:p>
            <a:pPr marL="285750" indent="-285750">
              <a:buFontTx/>
              <a:buChar char="-"/>
            </a:pPr>
            <a:r>
              <a:rPr lang="en-US" dirty="0"/>
              <a:t>Hommes/ Femme/Enfant</a:t>
            </a:r>
          </a:p>
          <a:p>
            <a:pPr marL="285750" indent="-285750">
              <a:buFontTx/>
              <a:buChar char="-"/>
            </a:pPr>
            <a:r>
              <a:rPr lang="en-US" dirty="0" err="1"/>
              <a:t>Métabolites</a:t>
            </a:r>
            <a:endParaRPr lang="en-US" dirty="0"/>
          </a:p>
          <a:p>
            <a:pPr marL="285750" indent="-285750">
              <a:buFontTx/>
              <a:buChar char="-"/>
            </a:pPr>
            <a:r>
              <a:rPr lang="en-US" dirty="0"/>
              <a:t>Multi-molecules</a:t>
            </a:r>
          </a:p>
          <a:p>
            <a:pPr marL="285750" indent="-285750">
              <a:buFontTx/>
              <a:buChar char="-"/>
            </a:pPr>
            <a:endParaRPr lang="en-US" dirty="0"/>
          </a:p>
          <a:p>
            <a:r>
              <a:rPr lang="en-US" dirty="0"/>
              <a:t>Application étude de </a:t>
            </a:r>
            <a:r>
              <a:rPr lang="en-US" dirty="0" err="1"/>
              <a:t>risque</a:t>
            </a:r>
            <a:r>
              <a:rPr lang="en-US" dirty="0"/>
              <a:t> ?</a:t>
            </a:r>
          </a:p>
          <a:p>
            <a:r>
              <a:rPr lang="en-US" dirty="0"/>
              <a:t>- </a:t>
            </a:r>
            <a:r>
              <a:rPr lang="en-US" dirty="0" err="1"/>
              <a:t>Pyréthrinoïdes</a:t>
            </a:r>
            <a:r>
              <a:rPr lang="en-US" dirty="0"/>
              <a:t> (</a:t>
            </a:r>
            <a:r>
              <a:rPr lang="en-US" dirty="0" err="1"/>
              <a:t>cohorte</a:t>
            </a:r>
            <a:r>
              <a:rPr lang="en-US" dirty="0"/>
              <a:t> ELFE)</a:t>
            </a:r>
          </a:p>
          <a:p>
            <a:endParaRPr lang="en-US" dirty="0"/>
          </a:p>
          <a:p>
            <a:pPr marL="285750" indent="-285750">
              <a:buFontTx/>
              <a:buChar char="-"/>
            </a:pPr>
            <a:endParaRPr lang="en-US" dirty="0"/>
          </a:p>
        </p:txBody>
      </p:sp>
      <p:pic>
        <p:nvPicPr>
          <p:cNvPr id="9" name="Image 8" descr="Une image contenant texte, diagramme, Plan, Parallèle&#10;&#10;Description générée automatiquement">
            <a:extLst>
              <a:ext uri="{FF2B5EF4-FFF2-40B4-BE49-F238E27FC236}">
                <a16:creationId xmlns:a16="http://schemas.microsoft.com/office/drawing/2014/main" id="{70A5B6DC-73F1-5602-1A1B-20DDD54D1305}"/>
              </a:ext>
            </a:extLst>
          </p:cNvPr>
          <p:cNvPicPr>
            <a:picLocks noChangeAspect="1"/>
          </p:cNvPicPr>
          <p:nvPr/>
        </p:nvPicPr>
        <p:blipFill>
          <a:blip r:embed="rId2">
            <a:extLst>
              <a:ext uri="{28A0092B-C50C-407E-A947-70E740481C1C}">
                <a14:useLocalDpi xmlns:a14="http://schemas.microsoft.com/office/drawing/2010/main" val="0"/>
              </a:ext>
            </a:extLst>
          </a:blip>
          <a:srcRect l="-1" r="505"/>
          <a:stretch/>
        </p:blipFill>
        <p:spPr>
          <a:xfrm>
            <a:off x="582035" y="2267053"/>
            <a:ext cx="5330154" cy="3969713"/>
          </a:xfrm>
          <a:prstGeom prst="rect">
            <a:avLst/>
          </a:prstGeom>
        </p:spPr>
      </p:pic>
    </p:spTree>
    <p:extLst>
      <p:ext uri="{BB962C8B-B14F-4D97-AF65-F5344CB8AC3E}">
        <p14:creationId xmlns:p14="http://schemas.microsoft.com/office/powerpoint/2010/main" val="905602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89666" y="1089176"/>
            <a:ext cx="4059153" cy="47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texte 2">
            <a:extLst>
              <a:ext uri="{FF2B5EF4-FFF2-40B4-BE49-F238E27FC236}">
                <a16:creationId xmlns:a16="http://schemas.microsoft.com/office/drawing/2014/main" id="{23FA4C66-3317-42CE-34C7-8FF6AA631E4C}"/>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534507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pPr algn="ctr"/>
            <a:r>
              <a:rPr lang="fr-FR" dirty="0"/>
              <a:t>ECOTOX ?</a:t>
            </a:r>
          </a:p>
        </p:txBody>
      </p:sp>
      <p:sp>
        <p:nvSpPr>
          <p:cNvPr id="4" name="Espace réservé de la date 2">
            <a:extLst>
              <a:ext uri="{FF2B5EF4-FFF2-40B4-BE49-F238E27FC236}">
                <a16:creationId xmlns:a16="http://schemas.microsoft.com/office/drawing/2014/main" id="{8AEDA0B2-C000-385F-EB87-50EFC72F69DC}"/>
              </a:ext>
            </a:extLst>
          </p:cNvPr>
          <p:cNvSpPr>
            <a:spLocks noGrp="1"/>
          </p:cNvSpPr>
          <p:nvPr>
            <p:ph type="dt" sz="half" idx="10"/>
          </p:nvPr>
        </p:nvSpPr>
        <p:spPr>
          <a:xfrm>
            <a:off x="10152000" y="6378000"/>
            <a:ext cx="1560000" cy="480000"/>
          </a:xfrm>
        </p:spPr>
        <p:txBody>
          <a:bodyPr/>
          <a:lstStyle/>
          <a:p>
            <a:fld id="{DDDC44D2-5C4D-4923-97F1-A74639810385}" type="datetime1">
              <a:rPr lang="fr-FR" smtClean="0"/>
              <a:t>04/01/2025</a:t>
            </a:fld>
            <a:endParaRPr lang="fr-FR" dirty="0"/>
          </a:p>
        </p:txBody>
      </p:sp>
      <p:sp>
        <p:nvSpPr>
          <p:cNvPr id="5" name="Espace réservé du numéro de diapositive 4">
            <a:extLst>
              <a:ext uri="{FF2B5EF4-FFF2-40B4-BE49-F238E27FC236}">
                <a16:creationId xmlns:a16="http://schemas.microsoft.com/office/drawing/2014/main" id="{F5B93B4B-D228-667C-E870-CF5F5EAE5950}"/>
              </a:ext>
            </a:extLst>
          </p:cNvPr>
          <p:cNvSpPr>
            <a:spLocks noGrp="1"/>
          </p:cNvSpPr>
          <p:nvPr>
            <p:ph type="sldNum" sz="quarter" idx="12"/>
          </p:nvPr>
        </p:nvSpPr>
        <p:spPr>
          <a:xfrm>
            <a:off x="8352000" y="6378000"/>
            <a:ext cx="1800000" cy="480000"/>
          </a:xfrm>
        </p:spPr>
        <p:txBody>
          <a:bodyPr/>
          <a:lstStyle/>
          <a:p>
            <a:fld id="{733122C9-A0B9-462F-8757-0847AD287B63}" type="slidenum">
              <a:rPr lang="fr-FR" smtClean="0"/>
              <a:pPr/>
              <a:t>19</a:t>
            </a:fld>
            <a:endParaRPr lang="fr-FR" dirty="0"/>
          </a:p>
        </p:txBody>
      </p:sp>
      <p:sp>
        <p:nvSpPr>
          <p:cNvPr id="6" name="Espace réservé du pied de page 17">
            <a:extLst>
              <a:ext uri="{FF2B5EF4-FFF2-40B4-BE49-F238E27FC236}">
                <a16:creationId xmlns:a16="http://schemas.microsoft.com/office/drawing/2014/main" id="{D4C77A8C-10CB-9284-8D89-2E228366B85C}"/>
              </a:ext>
            </a:extLst>
          </p:cNvPr>
          <p:cNvSpPr>
            <a:spLocks noGrp="1"/>
          </p:cNvSpPr>
          <p:nvPr>
            <p:ph type="ftr" sz="quarter" idx="11"/>
          </p:nvPr>
        </p:nvSpPr>
        <p:spPr>
          <a:xfrm>
            <a:off x="480000" y="6378000"/>
            <a:ext cx="7872000" cy="480000"/>
          </a:xfrm>
        </p:spPr>
        <p:txBody>
          <a:bodyPr/>
          <a:lstStyle/>
          <a:p>
            <a:r>
              <a:rPr lang="fr-FR" dirty="0"/>
              <a:t>French National Institute for </a:t>
            </a:r>
            <a:r>
              <a:rPr lang="fr-FR" dirty="0" err="1"/>
              <a:t>Industrial</a:t>
            </a:r>
            <a:r>
              <a:rPr lang="fr-FR" dirty="0"/>
              <a:t> </a:t>
            </a:r>
            <a:r>
              <a:rPr lang="fr-FR" dirty="0" err="1"/>
              <a:t>Environment</a:t>
            </a:r>
            <a:r>
              <a:rPr lang="fr-FR" dirty="0"/>
              <a:t> and Risks (Ineris)</a:t>
            </a:r>
          </a:p>
        </p:txBody>
      </p:sp>
      <p:pic>
        <p:nvPicPr>
          <p:cNvPr id="18" name="Image 17">
            <a:extLst>
              <a:ext uri="{FF2B5EF4-FFF2-40B4-BE49-F238E27FC236}">
                <a16:creationId xmlns:a16="http://schemas.microsoft.com/office/drawing/2014/main" id="{EAB24544-811A-A9ED-8C6F-BD0665D647EB}"/>
              </a:ext>
            </a:extLst>
          </p:cNvPr>
          <p:cNvPicPr>
            <a:picLocks noChangeAspect="1"/>
          </p:cNvPicPr>
          <p:nvPr/>
        </p:nvPicPr>
        <p:blipFill>
          <a:blip r:embed="rId3"/>
          <a:stretch>
            <a:fillRect/>
          </a:stretch>
        </p:blipFill>
        <p:spPr>
          <a:xfrm>
            <a:off x="4620683" y="1841705"/>
            <a:ext cx="7974972" cy="4294972"/>
          </a:xfrm>
          <a:prstGeom prst="rect">
            <a:avLst/>
          </a:prstGeom>
        </p:spPr>
      </p:pic>
      <p:pic>
        <p:nvPicPr>
          <p:cNvPr id="19" name="Image 18">
            <a:extLst>
              <a:ext uri="{FF2B5EF4-FFF2-40B4-BE49-F238E27FC236}">
                <a16:creationId xmlns:a16="http://schemas.microsoft.com/office/drawing/2014/main" id="{2D0425CF-6D62-DDE6-DE7A-2D211FC3235E}"/>
              </a:ext>
            </a:extLst>
          </p:cNvPr>
          <p:cNvPicPr>
            <a:picLocks noChangeAspect="1"/>
          </p:cNvPicPr>
          <p:nvPr/>
        </p:nvPicPr>
        <p:blipFill>
          <a:blip r:embed="rId4"/>
          <a:stretch>
            <a:fillRect/>
          </a:stretch>
        </p:blipFill>
        <p:spPr>
          <a:xfrm>
            <a:off x="-8348" y="1946112"/>
            <a:ext cx="4775920" cy="4086155"/>
          </a:xfrm>
          <a:prstGeom prst="rect">
            <a:avLst/>
          </a:prstGeom>
        </p:spPr>
      </p:pic>
    </p:spTree>
    <p:extLst>
      <p:ext uri="{BB962C8B-B14F-4D97-AF65-F5344CB8AC3E}">
        <p14:creationId xmlns:p14="http://schemas.microsoft.com/office/powerpoint/2010/main" val="3221898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C7D61B-1F1F-4B7D-953A-780DD7586A88}"/>
              </a:ext>
            </a:extLst>
          </p:cNvPr>
          <p:cNvSpPr>
            <a:spLocks noGrp="1"/>
          </p:cNvSpPr>
          <p:nvPr>
            <p:ph type="title"/>
          </p:nvPr>
        </p:nvSpPr>
        <p:spPr/>
        <p:txBody>
          <a:bodyPr/>
          <a:lstStyle/>
          <a:p>
            <a:r>
              <a:rPr lang="fr-FR" sz="3600" dirty="0"/>
              <a:t>La pharmaco/toxicocinétique et dynamique</a:t>
            </a:r>
            <a:endParaRPr lang="fr-FR" dirty="0"/>
          </a:p>
        </p:txBody>
      </p:sp>
      <p:sp>
        <p:nvSpPr>
          <p:cNvPr id="3" name="Espace réservé de la date 2">
            <a:extLst>
              <a:ext uri="{FF2B5EF4-FFF2-40B4-BE49-F238E27FC236}">
                <a16:creationId xmlns:a16="http://schemas.microsoft.com/office/drawing/2014/main" id="{9FD8FA07-9FF1-46BB-A391-BA67A62102FE}"/>
              </a:ext>
            </a:extLst>
          </p:cNvPr>
          <p:cNvSpPr>
            <a:spLocks noGrp="1"/>
          </p:cNvSpPr>
          <p:nvPr>
            <p:ph type="dt" sz="half" idx="10"/>
          </p:nvPr>
        </p:nvSpPr>
        <p:spPr/>
        <p:txBody>
          <a:bodyPr/>
          <a:lstStyle/>
          <a:p>
            <a:pPr algn="r"/>
            <a:r>
              <a:rPr lang="fr-FR" cap="all" dirty="0"/>
              <a:t>XX/XX/XXXX</a:t>
            </a:r>
          </a:p>
        </p:txBody>
      </p:sp>
      <p:sp>
        <p:nvSpPr>
          <p:cNvPr id="11" name="Espace réservé du pied de page 10">
            <a:extLst>
              <a:ext uri="{FF2B5EF4-FFF2-40B4-BE49-F238E27FC236}">
                <a16:creationId xmlns:a16="http://schemas.microsoft.com/office/drawing/2014/main" id="{8A14B293-C095-4068-A14B-003F5FBA3C3E}"/>
              </a:ext>
            </a:extLst>
          </p:cNvPr>
          <p:cNvSpPr>
            <a:spLocks noGrp="1"/>
          </p:cNvSpPr>
          <p:nvPr>
            <p:ph type="ftr" sz="quarter" idx="11"/>
          </p:nvPr>
        </p:nvSpPr>
        <p:spPr/>
        <p:txBody>
          <a:bodyPr/>
          <a:lstStyle/>
          <a:p>
            <a:r>
              <a:rPr lang="fr-FR" dirty="0"/>
              <a:t>Institut national de l’environnement industriel et des risques</a:t>
            </a:r>
          </a:p>
        </p:txBody>
      </p:sp>
      <p:sp>
        <p:nvSpPr>
          <p:cNvPr id="5" name="Espace réservé du numéro de diapositive 4">
            <a:extLst>
              <a:ext uri="{FF2B5EF4-FFF2-40B4-BE49-F238E27FC236}">
                <a16:creationId xmlns:a16="http://schemas.microsoft.com/office/drawing/2014/main" id="{DCD51FDB-D728-4B87-B3B0-710F4747FF71}"/>
              </a:ext>
            </a:extLst>
          </p:cNvPr>
          <p:cNvSpPr>
            <a:spLocks noGrp="1"/>
          </p:cNvSpPr>
          <p:nvPr>
            <p:ph type="sldNum" sz="quarter" idx="12"/>
          </p:nvPr>
        </p:nvSpPr>
        <p:spPr/>
        <p:txBody>
          <a:bodyPr/>
          <a:lstStyle/>
          <a:p>
            <a:fld id="{733122C9-A0B9-462F-8757-0847AD287B63}" type="slidenum">
              <a:rPr lang="fr-FR" smtClean="0"/>
              <a:pPr/>
              <a:t>2</a:t>
            </a:fld>
            <a:endParaRPr lang="fr-FR" dirty="0"/>
          </a:p>
        </p:txBody>
      </p:sp>
      <p:sp>
        <p:nvSpPr>
          <p:cNvPr id="8" name="Espace réservé du contenu 10">
            <a:extLst>
              <a:ext uri="{FF2B5EF4-FFF2-40B4-BE49-F238E27FC236}">
                <a16:creationId xmlns:a16="http://schemas.microsoft.com/office/drawing/2014/main" id="{90DBB88B-33E9-473B-B273-9E1E7725872F}"/>
              </a:ext>
            </a:extLst>
          </p:cNvPr>
          <p:cNvSpPr>
            <a:spLocks noGrp="1"/>
          </p:cNvSpPr>
          <p:nvPr>
            <p:ph sz="quarter" idx="14"/>
          </p:nvPr>
        </p:nvSpPr>
        <p:spPr>
          <a:xfrm>
            <a:off x="238718" y="2115943"/>
            <a:ext cx="7146532" cy="3432000"/>
          </a:xfrm>
        </p:spPr>
        <p:txBody>
          <a:bodyPr/>
          <a:lstStyle/>
          <a:p>
            <a:pPr marL="239994" lvl="1" indent="0" algn="just">
              <a:buNone/>
              <a:defRPr/>
            </a:pPr>
            <a:r>
              <a:rPr lang="fr-FR" sz="2000" b="0" i="0" dirty="0">
                <a:solidFill>
                  <a:srgbClr val="323232"/>
                </a:solidFill>
                <a:effectLst/>
                <a:latin typeface="Alegreya"/>
              </a:rPr>
              <a:t>Suite à l’exposition à une dose externe reçue les effets recherchés ou indésirables dépendent de la quantité de produit actif atteignant les cellules cibles.</a:t>
            </a:r>
          </a:p>
          <a:p>
            <a:pPr marL="239994" lvl="1" indent="0" algn="just">
              <a:buNone/>
              <a:defRPr/>
            </a:pPr>
            <a:r>
              <a:rPr lang="fr-FR" sz="2000" b="0" i="0" dirty="0">
                <a:solidFill>
                  <a:srgbClr val="323232"/>
                </a:solidFill>
                <a:effectLst/>
                <a:latin typeface="Alegreya"/>
              </a:rPr>
              <a:t>2 phases: </a:t>
            </a:r>
          </a:p>
          <a:p>
            <a:pPr lvl="1" algn="just">
              <a:defRPr/>
            </a:pPr>
            <a:r>
              <a:rPr lang="fr-FR" sz="2000" dirty="0">
                <a:solidFill>
                  <a:srgbClr val="323232"/>
                </a:solidFill>
                <a:latin typeface="Alegreya"/>
              </a:rPr>
              <a:t>Devenir</a:t>
            </a:r>
            <a:r>
              <a:rPr lang="fr-FR" sz="2000" b="0" i="0" dirty="0">
                <a:solidFill>
                  <a:srgbClr val="323232"/>
                </a:solidFill>
                <a:effectLst/>
                <a:latin typeface="Alegreya"/>
              </a:rPr>
              <a:t> dans l’organisme jusqu’aux tissus cibles (la pharmaco/toxicocinétique) = ce que fait l’organisme à la molécule</a:t>
            </a:r>
          </a:p>
          <a:p>
            <a:pPr lvl="1" algn="just">
              <a:defRPr/>
            </a:pPr>
            <a:r>
              <a:rPr lang="fr-FR" sz="2000" dirty="0">
                <a:solidFill>
                  <a:srgbClr val="323232"/>
                </a:solidFill>
                <a:latin typeface="Alegreya"/>
              </a:rPr>
              <a:t>A</a:t>
            </a:r>
            <a:r>
              <a:rPr lang="fr-FR" sz="2000" b="0" i="0" dirty="0">
                <a:solidFill>
                  <a:srgbClr val="323232"/>
                </a:solidFill>
                <a:effectLst/>
                <a:latin typeface="Alegreya"/>
              </a:rPr>
              <a:t>ction de la substance au niveau des tissus cibles (la pharmaco/</a:t>
            </a:r>
            <a:r>
              <a:rPr lang="fr-FR" sz="2000" b="0" i="0" dirty="0" err="1">
                <a:solidFill>
                  <a:srgbClr val="323232"/>
                </a:solidFill>
                <a:effectLst/>
                <a:latin typeface="Alegreya"/>
              </a:rPr>
              <a:t>toxicodynamie</a:t>
            </a:r>
            <a:r>
              <a:rPr lang="fr-FR" sz="2000" b="0" i="0" dirty="0">
                <a:solidFill>
                  <a:srgbClr val="323232"/>
                </a:solidFill>
                <a:effectLst/>
                <a:latin typeface="Alegreya"/>
              </a:rPr>
              <a:t>) =  ce que la molécule fait à l’organisme</a:t>
            </a:r>
            <a:endParaRPr lang="fr-FR" sz="1400" dirty="0"/>
          </a:p>
        </p:txBody>
      </p:sp>
      <p:sp>
        <p:nvSpPr>
          <p:cNvPr id="9" name="Espace réservé du texte 22">
            <a:extLst>
              <a:ext uri="{FF2B5EF4-FFF2-40B4-BE49-F238E27FC236}">
                <a16:creationId xmlns:a16="http://schemas.microsoft.com/office/drawing/2014/main" id="{D9151C88-79D4-41E7-AB06-A96C4DD1D9B5}"/>
              </a:ext>
            </a:extLst>
          </p:cNvPr>
          <p:cNvSpPr>
            <a:spLocks noGrp="1"/>
          </p:cNvSpPr>
          <p:nvPr>
            <p:ph type="body" sz="quarter" idx="13"/>
          </p:nvPr>
        </p:nvSpPr>
        <p:spPr/>
        <p:txBody>
          <a:bodyPr/>
          <a:lstStyle/>
          <a:p>
            <a:r>
              <a:rPr lang="fr-FR"/>
              <a:t>Titre de partie</a:t>
            </a:r>
          </a:p>
          <a:p>
            <a:pPr lvl="1"/>
            <a:r>
              <a:rPr lang="fr-FR"/>
              <a:t>Sous-titre de partie</a:t>
            </a:r>
            <a:endParaRPr lang="fr-FR" dirty="0"/>
          </a:p>
        </p:txBody>
      </p:sp>
      <p:pic>
        <p:nvPicPr>
          <p:cNvPr id="6" name="Graphique 5" descr="Iceberg contour">
            <a:extLst>
              <a:ext uri="{FF2B5EF4-FFF2-40B4-BE49-F238E27FC236}">
                <a16:creationId xmlns:a16="http://schemas.microsoft.com/office/drawing/2014/main" id="{B573CDE2-4DDE-CF70-3199-8D4C01F2DF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48237" y="1908588"/>
            <a:ext cx="914400" cy="914400"/>
          </a:xfrm>
          <a:prstGeom prst="rect">
            <a:avLst/>
          </a:prstGeom>
        </p:spPr>
      </p:pic>
      <p:pic>
        <p:nvPicPr>
          <p:cNvPr id="12" name="Graphique 11" descr="Produits chimiques contour">
            <a:extLst>
              <a:ext uri="{FF2B5EF4-FFF2-40B4-BE49-F238E27FC236}">
                <a16:creationId xmlns:a16="http://schemas.microsoft.com/office/drawing/2014/main" id="{DDF18994-EB2C-CD4E-183A-C36F02F0B6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99545" y="3642386"/>
            <a:ext cx="914400" cy="914400"/>
          </a:xfrm>
          <a:prstGeom prst="rect">
            <a:avLst/>
          </a:prstGeom>
        </p:spPr>
      </p:pic>
      <p:pic>
        <p:nvPicPr>
          <p:cNvPr id="14" name="Graphique 13" descr="Cercles avec lignes contour">
            <a:extLst>
              <a:ext uri="{FF2B5EF4-FFF2-40B4-BE49-F238E27FC236}">
                <a16:creationId xmlns:a16="http://schemas.microsoft.com/office/drawing/2014/main" id="{DB723E27-A727-A122-B0A8-09881409D4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7199" y="2789987"/>
            <a:ext cx="1704797" cy="1704797"/>
          </a:xfrm>
          <a:prstGeom prst="rect">
            <a:avLst/>
          </a:prstGeom>
        </p:spPr>
      </p:pic>
      <p:pic>
        <p:nvPicPr>
          <p:cNvPr id="16" name="Graphique 15" descr="Danger contour">
            <a:extLst>
              <a:ext uri="{FF2B5EF4-FFF2-40B4-BE49-F238E27FC236}">
                <a16:creationId xmlns:a16="http://schemas.microsoft.com/office/drawing/2014/main" id="{B53ABEB6-A62B-B384-94AF-BE0714BC21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50663" y="4526375"/>
            <a:ext cx="914400" cy="914400"/>
          </a:xfrm>
          <a:prstGeom prst="rect">
            <a:avLst/>
          </a:prstGeom>
        </p:spPr>
      </p:pic>
      <p:pic>
        <p:nvPicPr>
          <p:cNvPr id="18" name="Graphique 17" descr="Profil femelle contour">
            <a:extLst>
              <a:ext uri="{FF2B5EF4-FFF2-40B4-BE49-F238E27FC236}">
                <a16:creationId xmlns:a16="http://schemas.microsoft.com/office/drawing/2014/main" id="{5637C368-C56F-F7C6-DF3C-FCE78A548E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124531" y="3234600"/>
            <a:ext cx="914400" cy="914400"/>
          </a:xfrm>
          <a:prstGeom prst="rect">
            <a:avLst/>
          </a:prstGeom>
        </p:spPr>
      </p:pic>
      <p:pic>
        <p:nvPicPr>
          <p:cNvPr id="20" name="Graphique 19" descr="Médecine contour">
            <a:extLst>
              <a:ext uri="{FF2B5EF4-FFF2-40B4-BE49-F238E27FC236}">
                <a16:creationId xmlns:a16="http://schemas.microsoft.com/office/drawing/2014/main" id="{70D900E4-394A-B99D-4906-20DFA4564D9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60263" y="3234600"/>
            <a:ext cx="914400" cy="914400"/>
          </a:xfrm>
          <a:prstGeom prst="rect">
            <a:avLst/>
          </a:prstGeom>
        </p:spPr>
      </p:pic>
      <p:cxnSp>
        <p:nvCxnSpPr>
          <p:cNvPr id="33" name="Connecteur droit avec flèche 32">
            <a:extLst>
              <a:ext uri="{FF2B5EF4-FFF2-40B4-BE49-F238E27FC236}">
                <a16:creationId xmlns:a16="http://schemas.microsoft.com/office/drawing/2014/main" id="{33720DB7-4056-896C-32C3-C3693F6E85AC}"/>
              </a:ext>
            </a:extLst>
          </p:cNvPr>
          <p:cNvCxnSpPr>
            <a:cxnSpLocks/>
          </p:cNvCxnSpPr>
          <p:nvPr/>
        </p:nvCxnSpPr>
        <p:spPr>
          <a:xfrm flipH="1" flipV="1">
            <a:off x="9597171" y="2822988"/>
            <a:ext cx="2426" cy="3329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217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56D90B-9FEB-49CF-EDB2-3BA35317E85D}"/>
              </a:ext>
            </a:extLst>
          </p:cNvPr>
          <p:cNvSpPr>
            <a:spLocks noGrp="1"/>
          </p:cNvSpPr>
          <p:nvPr>
            <p:ph type="title"/>
          </p:nvPr>
        </p:nvSpPr>
        <p:spPr/>
        <p:txBody>
          <a:bodyPr/>
          <a:lstStyle/>
          <a:p>
            <a:r>
              <a:rPr lang="fr-FR" dirty="0"/>
              <a:t>Modèle TK (1 organisme = 1 compartiment)</a:t>
            </a:r>
          </a:p>
        </p:txBody>
      </p:sp>
      <p:sp>
        <p:nvSpPr>
          <p:cNvPr id="3" name="Espace réservé de la date 2">
            <a:extLst>
              <a:ext uri="{FF2B5EF4-FFF2-40B4-BE49-F238E27FC236}">
                <a16:creationId xmlns:a16="http://schemas.microsoft.com/office/drawing/2014/main" id="{FC8D04D3-6AB1-9E3C-B7C0-28DCB927D2CA}"/>
              </a:ext>
            </a:extLst>
          </p:cNvPr>
          <p:cNvSpPr>
            <a:spLocks noGrp="1"/>
          </p:cNvSpPr>
          <p:nvPr>
            <p:ph type="dt" sz="half" idx="10"/>
          </p:nvPr>
        </p:nvSpPr>
        <p:spPr/>
        <p:txBody>
          <a:bodyPr/>
          <a:lstStyle/>
          <a:p>
            <a:pPr rtl="0"/>
            <a:fld id="{D51D5F57-CD32-45A2-AC88-78B764AE18F4}" type="datetime1">
              <a:rPr lang="fr-FR" smtClean="0"/>
              <a:t>04/01/2025</a:t>
            </a:fld>
            <a:endParaRPr lang="fr-FR" dirty="0"/>
          </a:p>
        </p:txBody>
      </p:sp>
      <p:sp>
        <p:nvSpPr>
          <p:cNvPr id="5" name="Espace réservé du numéro de diapositive 4">
            <a:extLst>
              <a:ext uri="{FF2B5EF4-FFF2-40B4-BE49-F238E27FC236}">
                <a16:creationId xmlns:a16="http://schemas.microsoft.com/office/drawing/2014/main" id="{E67B032D-7EFC-073D-D660-99163E009218}"/>
              </a:ext>
            </a:extLst>
          </p:cNvPr>
          <p:cNvSpPr>
            <a:spLocks noGrp="1"/>
          </p:cNvSpPr>
          <p:nvPr>
            <p:ph type="sldNum" sz="quarter" idx="12"/>
          </p:nvPr>
        </p:nvSpPr>
        <p:spPr/>
        <p:txBody>
          <a:bodyPr/>
          <a:lstStyle/>
          <a:p>
            <a:pPr rtl="0"/>
            <a:fld id="{BD266BE7-899D-4075-917F-DBDE33B6B692}" type="slidenum">
              <a:rPr lang="fr-FR" smtClean="0"/>
              <a:t>20</a:t>
            </a:fld>
            <a:endParaRPr lang="fr-FR" dirty="0"/>
          </a:p>
        </p:txBody>
      </p:sp>
      <p:sp>
        <p:nvSpPr>
          <p:cNvPr id="57" name="Espace réservé du pied de page 17">
            <a:extLst>
              <a:ext uri="{FF2B5EF4-FFF2-40B4-BE49-F238E27FC236}">
                <a16:creationId xmlns:a16="http://schemas.microsoft.com/office/drawing/2014/main" id="{FD86E13D-2902-69E8-5622-C28C0C92874F}"/>
              </a:ext>
            </a:extLst>
          </p:cNvPr>
          <p:cNvSpPr>
            <a:spLocks noGrp="1"/>
          </p:cNvSpPr>
          <p:nvPr>
            <p:ph type="ftr" sz="quarter" idx="11"/>
          </p:nvPr>
        </p:nvSpPr>
        <p:spPr>
          <a:xfrm>
            <a:off x="480000" y="6378000"/>
            <a:ext cx="7872000" cy="480000"/>
          </a:xfrm>
        </p:spPr>
        <p:txBody>
          <a:bodyPr/>
          <a:lstStyle/>
          <a:p>
            <a:r>
              <a:rPr lang="fr-FR"/>
              <a:t>French National Institute for Industrial Environment and Risks (Ineris)</a:t>
            </a:r>
            <a:endParaRPr lang="fr-FR" dirty="0"/>
          </a:p>
        </p:txBody>
      </p:sp>
      <p:pic>
        <p:nvPicPr>
          <p:cNvPr id="21" name="Image 20">
            <a:extLst>
              <a:ext uri="{FF2B5EF4-FFF2-40B4-BE49-F238E27FC236}">
                <a16:creationId xmlns:a16="http://schemas.microsoft.com/office/drawing/2014/main" id="{0AC34ACF-E60E-3DA8-4661-34C04572E326}"/>
              </a:ext>
            </a:extLst>
          </p:cNvPr>
          <p:cNvPicPr>
            <a:picLocks noChangeAspect="1"/>
          </p:cNvPicPr>
          <p:nvPr/>
        </p:nvPicPr>
        <p:blipFill>
          <a:blip r:embed="rId2"/>
          <a:stretch>
            <a:fillRect/>
          </a:stretch>
        </p:blipFill>
        <p:spPr>
          <a:xfrm>
            <a:off x="431372" y="1796819"/>
            <a:ext cx="11232001" cy="4296269"/>
          </a:xfrm>
          <a:prstGeom prst="rect">
            <a:avLst/>
          </a:prstGeom>
        </p:spPr>
      </p:pic>
      <p:grpSp>
        <p:nvGrpSpPr>
          <p:cNvPr id="22" name="Groupe 21">
            <a:extLst>
              <a:ext uri="{FF2B5EF4-FFF2-40B4-BE49-F238E27FC236}">
                <a16:creationId xmlns:a16="http://schemas.microsoft.com/office/drawing/2014/main" id="{135BA7E0-57E7-1615-8C46-77D5C8C54319}"/>
              </a:ext>
            </a:extLst>
          </p:cNvPr>
          <p:cNvGrpSpPr/>
          <p:nvPr/>
        </p:nvGrpSpPr>
        <p:grpSpPr>
          <a:xfrm>
            <a:off x="9168342" y="109656"/>
            <a:ext cx="2831332" cy="947891"/>
            <a:chOff x="2787252" y="3360819"/>
            <a:chExt cx="2123499" cy="710918"/>
          </a:xfrm>
        </p:grpSpPr>
        <p:sp>
          <p:nvSpPr>
            <p:cNvPr id="23" name="ZoneTexte 22">
              <a:extLst>
                <a:ext uri="{FF2B5EF4-FFF2-40B4-BE49-F238E27FC236}">
                  <a16:creationId xmlns:a16="http://schemas.microsoft.com/office/drawing/2014/main" id="{37541FC5-4C6A-A402-E0AE-4CDCB86093BA}"/>
                </a:ext>
              </a:extLst>
            </p:cNvPr>
            <p:cNvSpPr txBox="1"/>
            <p:nvPr/>
          </p:nvSpPr>
          <p:spPr>
            <a:xfrm>
              <a:off x="3269300" y="3423665"/>
              <a:ext cx="1142381" cy="561596"/>
            </a:xfrm>
            <a:prstGeom prst="rect">
              <a:avLst/>
            </a:prstGeom>
            <a:noFill/>
          </p:spPr>
          <p:txBody>
            <a:bodyPr wrap="none" rtlCol="0">
              <a:spAutoFit/>
            </a:bodyPr>
            <a:lstStyle/>
            <a:p>
              <a:pPr algn="ctr" defTabSz="1219170">
                <a:defRPr/>
              </a:pPr>
              <a:r>
                <a:rPr lang="fr-FR" sz="2133" kern="0" dirty="0">
                  <a:solidFill>
                    <a:srgbClr val="000000"/>
                  </a:solidFill>
                  <a:latin typeface="Arial"/>
                </a:rPr>
                <a:t>Organisme</a:t>
              </a:r>
            </a:p>
            <a:p>
              <a:pPr algn="ctr" defTabSz="1219170">
                <a:defRPr/>
              </a:pPr>
              <a:r>
                <a:rPr lang="fr-FR" sz="2133" kern="0" dirty="0">
                  <a:solidFill>
                    <a:srgbClr val="000000"/>
                  </a:solidFill>
                  <a:latin typeface="Arial"/>
                </a:rPr>
                <a:t>C(</a:t>
              </a:r>
              <a:r>
                <a:rPr lang="fr-FR" sz="2133" i="1" kern="0" dirty="0">
                  <a:solidFill>
                    <a:srgbClr val="000000"/>
                  </a:solidFill>
                  <a:latin typeface="Arial"/>
                </a:rPr>
                <a:t>t</a:t>
              </a:r>
              <a:r>
                <a:rPr lang="fr-FR" sz="2133" kern="0" dirty="0">
                  <a:solidFill>
                    <a:srgbClr val="000000"/>
                  </a:solidFill>
                  <a:latin typeface="Arial"/>
                </a:rPr>
                <a:t>)</a:t>
              </a:r>
            </a:p>
          </p:txBody>
        </p:sp>
        <p:grpSp>
          <p:nvGrpSpPr>
            <p:cNvPr id="24" name="Groupe 23">
              <a:extLst>
                <a:ext uri="{FF2B5EF4-FFF2-40B4-BE49-F238E27FC236}">
                  <a16:creationId xmlns:a16="http://schemas.microsoft.com/office/drawing/2014/main" id="{5987E9A7-1544-9B91-13D1-EBDB744D1284}"/>
                </a:ext>
              </a:extLst>
            </p:cNvPr>
            <p:cNvGrpSpPr/>
            <p:nvPr/>
          </p:nvGrpSpPr>
          <p:grpSpPr>
            <a:xfrm>
              <a:off x="2787252" y="3360819"/>
              <a:ext cx="2123499" cy="710918"/>
              <a:chOff x="2787252" y="3360819"/>
              <a:chExt cx="2123499" cy="710918"/>
            </a:xfrm>
          </p:grpSpPr>
          <p:sp>
            <p:nvSpPr>
              <p:cNvPr id="25" name="Rectangle 24">
                <a:extLst>
                  <a:ext uri="{FF2B5EF4-FFF2-40B4-BE49-F238E27FC236}">
                    <a16:creationId xmlns:a16="http://schemas.microsoft.com/office/drawing/2014/main" id="{C4B540D0-799B-7BC3-9956-1537194E7D7F}"/>
                  </a:ext>
                </a:extLst>
              </p:cNvPr>
              <p:cNvSpPr/>
              <p:nvPr/>
            </p:nvSpPr>
            <p:spPr>
              <a:xfrm>
                <a:off x="3326575" y="3450600"/>
                <a:ext cx="1044853" cy="621137"/>
              </a:xfrm>
              <a:prstGeom prst="rect">
                <a:avLst/>
              </a:prstGeom>
              <a:noFill/>
              <a:ln w="25400" cap="flat" cmpd="sng" algn="ctr">
                <a:solidFill>
                  <a:srgbClr val="000000"/>
                </a:solidFill>
                <a:prstDash val="solid"/>
              </a:ln>
              <a:effectLst/>
            </p:spPr>
            <p:txBody>
              <a:bodyPr rtlCol="0" anchor="ctr"/>
              <a:lstStyle/>
              <a:p>
                <a:pPr algn="ctr" defTabSz="1219170">
                  <a:defRPr/>
                </a:pPr>
                <a:endParaRPr lang="fr-FR" sz="2400" kern="0">
                  <a:solidFill>
                    <a:prstClr val="white"/>
                  </a:solidFill>
                  <a:latin typeface="Arial"/>
                </a:endParaRPr>
              </a:p>
            </p:txBody>
          </p:sp>
          <p:cxnSp>
            <p:nvCxnSpPr>
              <p:cNvPr id="26" name="Connecteur droit avec flèche 25">
                <a:extLst>
                  <a:ext uri="{FF2B5EF4-FFF2-40B4-BE49-F238E27FC236}">
                    <a16:creationId xmlns:a16="http://schemas.microsoft.com/office/drawing/2014/main" id="{4B6D10C4-03AD-0593-9250-AA05DA9C6A19}"/>
                  </a:ext>
                </a:extLst>
              </p:cNvPr>
              <p:cNvCxnSpPr/>
              <p:nvPr/>
            </p:nvCxnSpPr>
            <p:spPr>
              <a:xfrm>
                <a:off x="4371428" y="3789040"/>
                <a:ext cx="539323" cy="0"/>
              </a:xfrm>
              <a:prstGeom prst="straightConnector1">
                <a:avLst/>
              </a:prstGeom>
              <a:noFill/>
              <a:ln w="9525" cap="flat" cmpd="sng" algn="ctr">
                <a:solidFill>
                  <a:srgbClr val="A4C400">
                    <a:shade val="95000"/>
                    <a:satMod val="105000"/>
                  </a:srgbClr>
                </a:solidFill>
                <a:prstDash val="solid"/>
                <a:tailEnd type="arrow"/>
              </a:ln>
              <a:effectLst/>
            </p:spPr>
          </p:cxnSp>
          <p:cxnSp>
            <p:nvCxnSpPr>
              <p:cNvPr id="27" name="Connecteur droit avec flèche 26">
                <a:extLst>
                  <a:ext uri="{FF2B5EF4-FFF2-40B4-BE49-F238E27FC236}">
                    <a16:creationId xmlns:a16="http://schemas.microsoft.com/office/drawing/2014/main" id="{E107EAB7-F482-A539-1ED8-A27ECD2FAAB4}"/>
                  </a:ext>
                </a:extLst>
              </p:cNvPr>
              <p:cNvCxnSpPr/>
              <p:nvPr/>
            </p:nvCxnSpPr>
            <p:spPr>
              <a:xfrm>
                <a:off x="2787252" y="3789040"/>
                <a:ext cx="539323" cy="0"/>
              </a:xfrm>
              <a:prstGeom prst="straightConnector1">
                <a:avLst/>
              </a:prstGeom>
              <a:noFill/>
              <a:ln w="9525" cap="flat" cmpd="sng" algn="ctr">
                <a:solidFill>
                  <a:srgbClr val="009EE0"/>
                </a:solidFill>
                <a:prstDash val="solid"/>
                <a:tailEnd type="arrow"/>
              </a:ln>
              <a:effectLst/>
            </p:spPr>
          </p:cxnSp>
          <p:sp>
            <p:nvSpPr>
              <p:cNvPr id="28" name="Rectangle 27">
                <a:extLst>
                  <a:ext uri="{FF2B5EF4-FFF2-40B4-BE49-F238E27FC236}">
                    <a16:creationId xmlns:a16="http://schemas.microsoft.com/office/drawing/2014/main" id="{8BFCC364-0212-AF0B-ACF7-74D64EDFABAE}"/>
                  </a:ext>
                </a:extLst>
              </p:cNvPr>
              <p:cNvSpPr/>
              <p:nvPr/>
            </p:nvSpPr>
            <p:spPr>
              <a:xfrm>
                <a:off x="2892220" y="3375497"/>
                <a:ext cx="287579" cy="346249"/>
              </a:xfrm>
              <a:prstGeom prst="rect">
                <a:avLst/>
              </a:prstGeom>
            </p:spPr>
            <p:txBody>
              <a:bodyPr wrap="none">
                <a:spAutoFit/>
              </a:bodyPr>
              <a:lstStyle/>
              <a:p>
                <a:pPr defTabSz="1219170">
                  <a:defRPr/>
                </a:pPr>
                <a:r>
                  <a:rPr lang="fr-FR" sz="2400" i="1" kern="0" dirty="0">
                    <a:solidFill>
                      <a:srgbClr val="009EE0"/>
                    </a:solidFill>
                    <a:latin typeface="Arial"/>
                  </a:rPr>
                  <a:t>k</a:t>
                </a:r>
                <a:r>
                  <a:rPr lang="fr-FR" sz="2400" i="1" kern="0" baseline="-25000" dirty="0">
                    <a:solidFill>
                      <a:srgbClr val="009EE0"/>
                    </a:solidFill>
                    <a:latin typeface="Arial"/>
                  </a:rPr>
                  <a:t>i</a:t>
                </a:r>
                <a:endParaRPr lang="fr-FR" sz="2400" i="1" kern="0" dirty="0">
                  <a:solidFill>
                    <a:srgbClr val="003A80"/>
                  </a:solidFill>
                  <a:latin typeface="Arial"/>
                </a:endParaRPr>
              </a:p>
            </p:txBody>
          </p:sp>
          <p:sp>
            <p:nvSpPr>
              <p:cNvPr id="29" name="Rectangle 28">
                <a:extLst>
                  <a:ext uri="{FF2B5EF4-FFF2-40B4-BE49-F238E27FC236}">
                    <a16:creationId xmlns:a16="http://schemas.microsoft.com/office/drawing/2014/main" id="{07D64ABC-12D7-C51A-0796-A279EF6C1189}"/>
                  </a:ext>
                </a:extLst>
              </p:cNvPr>
              <p:cNvSpPr/>
              <p:nvPr/>
            </p:nvSpPr>
            <p:spPr>
              <a:xfrm>
                <a:off x="4474216" y="3360819"/>
                <a:ext cx="287579" cy="346249"/>
              </a:xfrm>
              <a:prstGeom prst="rect">
                <a:avLst/>
              </a:prstGeom>
            </p:spPr>
            <p:txBody>
              <a:bodyPr wrap="none">
                <a:spAutoFit/>
              </a:bodyPr>
              <a:lstStyle/>
              <a:p>
                <a:pPr defTabSz="1219170">
                  <a:defRPr/>
                </a:pPr>
                <a:r>
                  <a:rPr lang="fr-FR" sz="2400" i="1" kern="0" dirty="0">
                    <a:solidFill>
                      <a:srgbClr val="A4C400"/>
                    </a:solidFill>
                    <a:latin typeface="Arial"/>
                  </a:rPr>
                  <a:t>k</a:t>
                </a:r>
                <a:r>
                  <a:rPr lang="fr-FR" sz="2400" i="1" kern="0" baseline="-25000" dirty="0">
                    <a:solidFill>
                      <a:srgbClr val="A4C400"/>
                    </a:solidFill>
                    <a:latin typeface="Arial"/>
                  </a:rPr>
                  <a:t>j</a:t>
                </a:r>
                <a:endParaRPr lang="fr-FR" sz="2400" i="1" kern="0" dirty="0">
                  <a:solidFill>
                    <a:srgbClr val="A4C400"/>
                  </a:solidFill>
                  <a:latin typeface="Arial"/>
                </a:endParaRPr>
              </a:p>
            </p:txBody>
          </p:sp>
        </p:grpSp>
      </p:grpSp>
    </p:spTree>
    <p:extLst>
      <p:ext uri="{BB962C8B-B14F-4D97-AF65-F5344CB8AC3E}">
        <p14:creationId xmlns:p14="http://schemas.microsoft.com/office/powerpoint/2010/main" val="1390486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56D90B-9FEB-49CF-EDB2-3BA35317E85D}"/>
              </a:ext>
            </a:extLst>
          </p:cNvPr>
          <p:cNvSpPr>
            <a:spLocks noGrp="1"/>
          </p:cNvSpPr>
          <p:nvPr>
            <p:ph type="title"/>
          </p:nvPr>
        </p:nvSpPr>
        <p:spPr>
          <a:xfrm>
            <a:off x="479998" y="1200000"/>
            <a:ext cx="11472652" cy="960000"/>
          </a:xfrm>
        </p:spPr>
        <p:txBody>
          <a:bodyPr/>
          <a:lstStyle/>
          <a:p>
            <a:r>
              <a:rPr lang="fr-FR" dirty="0"/>
              <a:t>Modèle TK (1 organisme = multi-compartiments)</a:t>
            </a:r>
          </a:p>
        </p:txBody>
      </p:sp>
      <p:sp>
        <p:nvSpPr>
          <p:cNvPr id="3" name="Espace réservé de la date 2">
            <a:extLst>
              <a:ext uri="{FF2B5EF4-FFF2-40B4-BE49-F238E27FC236}">
                <a16:creationId xmlns:a16="http://schemas.microsoft.com/office/drawing/2014/main" id="{FC8D04D3-6AB1-9E3C-B7C0-28DCB927D2CA}"/>
              </a:ext>
            </a:extLst>
          </p:cNvPr>
          <p:cNvSpPr>
            <a:spLocks noGrp="1"/>
          </p:cNvSpPr>
          <p:nvPr>
            <p:ph type="dt" sz="half" idx="10"/>
          </p:nvPr>
        </p:nvSpPr>
        <p:spPr/>
        <p:txBody>
          <a:bodyPr/>
          <a:lstStyle/>
          <a:p>
            <a:pPr rtl="0"/>
            <a:fld id="{BA8790A0-1999-4799-8246-9A8FA66FE62F}" type="datetime1">
              <a:rPr lang="fr-FR" smtClean="0"/>
              <a:t>04/01/2025</a:t>
            </a:fld>
            <a:endParaRPr lang="fr-FR" dirty="0"/>
          </a:p>
        </p:txBody>
      </p:sp>
      <p:sp>
        <p:nvSpPr>
          <p:cNvPr id="5" name="Espace réservé du numéro de diapositive 4">
            <a:extLst>
              <a:ext uri="{FF2B5EF4-FFF2-40B4-BE49-F238E27FC236}">
                <a16:creationId xmlns:a16="http://schemas.microsoft.com/office/drawing/2014/main" id="{E67B032D-7EFC-073D-D660-99163E009218}"/>
              </a:ext>
            </a:extLst>
          </p:cNvPr>
          <p:cNvSpPr>
            <a:spLocks noGrp="1"/>
          </p:cNvSpPr>
          <p:nvPr>
            <p:ph type="sldNum" sz="quarter" idx="12"/>
          </p:nvPr>
        </p:nvSpPr>
        <p:spPr/>
        <p:txBody>
          <a:bodyPr/>
          <a:lstStyle/>
          <a:p>
            <a:pPr rtl="0"/>
            <a:fld id="{BD266BE7-899D-4075-917F-DBDE33B6B692}" type="slidenum">
              <a:rPr lang="fr-FR" smtClean="0"/>
              <a:t>21</a:t>
            </a:fld>
            <a:endParaRPr lang="fr-FR" dirty="0"/>
          </a:p>
        </p:txBody>
      </p:sp>
      <p:sp>
        <p:nvSpPr>
          <p:cNvPr id="57" name="Espace réservé du pied de page 17">
            <a:extLst>
              <a:ext uri="{FF2B5EF4-FFF2-40B4-BE49-F238E27FC236}">
                <a16:creationId xmlns:a16="http://schemas.microsoft.com/office/drawing/2014/main" id="{FD86E13D-2902-69E8-5622-C28C0C92874F}"/>
              </a:ext>
            </a:extLst>
          </p:cNvPr>
          <p:cNvSpPr>
            <a:spLocks noGrp="1"/>
          </p:cNvSpPr>
          <p:nvPr>
            <p:ph type="ftr" sz="quarter" idx="11"/>
          </p:nvPr>
        </p:nvSpPr>
        <p:spPr>
          <a:xfrm>
            <a:off x="480000" y="6378000"/>
            <a:ext cx="7872000" cy="480000"/>
          </a:xfrm>
        </p:spPr>
        <p:txBody>
          <a:bodyPr/>
          <a:lstStyle/>
          <a:p>
            <a:r>
              <a:rPr lang="fr-FR"/>
              <a:t>French National Institute for Industrial Environment and Risks (Ineris)</a:t>
            </a:r>
            <a:endParaRPr lang="fr-FR" dirty="0"/>
          </a:p>
        </p:txBody>
      </p:sp>
      <p:sp>
        <p:nvSpPr>
          <p:cNvPr id="4" name="ZoneTexte 3">
            <a:extLst>
              <a:ext uri="{FF2B5EF4-FFF2-40B4-BE49-F238E27FC236}">
                <a16:creationId xmlns:a16="http://schemas.microsoft.com/office/drawing/2014/main" id="{30AFBF33-AFD4-8C43-D96B-69905615DE1A}"/>
              </a:ext>
            </a:extLst>
          </p:cNvPr>
          <p:cNvSpPr txBox="1"/>
          <p:nvPr/>
        </p:nvSpPr>
        <p:spPr>
          <a:xfrm>
            <a:off x="719403" y="1913779"/>
            <a:ext cx="3117456" cy="502766"/>
          </a:xfrm>
          <a:prstGeom prst="rect">
            <a:avLst/>
          </a:prstGeom>
          <a:noFill/>
        </p:spPr>
        <p:txBody>
          <a:bodyPr wrap="none" rtlCol="0">
            <a:spAutoFit/>
          </a:bodyPr>
          <a:lstStyle/>
          <a:p>
            <a:r>
              <a:rPr lang="fr-FR" sz="2667" b="1" dirty="0">
                <a:latin typeface="Calibri" panose="020F0502020204030204" pitchFamily="34" charset="0"/>
                <a:cs typeface="Calibri" panose="020F0502020204030204" pitchFamily="34" charset="0"/>
              </a:rPr>
              <a:t>Quelques exemples :</a:t>
            </a:r>
          </a:p>
        </p:txBody>
      </p:sp>
      <p:pic>
        <p:nvPicPr>
          <p:cNvPr id="7" name="Image 6" descr="Une image contenant texte, capture d’écran, diagramme&#10;&#10;Description générée automatiquement">
            <a:extLst>
              <a:ext uri="{FF2B5EF4-FFF2-40B4-BE49-F238E27FC236}">
                <a16:creationId xmlns:a16="http://schemas.microsoft.com/office/drawing/2014/main" id="{D88F5672-97EE-44B1-4DC4-3E26D215CACB}"/>
              </a:ext>
            </a:extLst>
          </p:cNvPr>
          <p:cNvPicPr>
            <a:picLocks noChangeAspect="1"/>
          </p:cNvPicPr>
          <p:nvPr/>
        </p:nvPicPr>
        <p:blipFill>
          <a:blip r:embed="rId3"/>
          <a:stretch>
            <a:fillRect/>
          </a:stretch>
        </p:blipFill>
        <p:spPr>
          <a:xfrm>
            <a:off x="1608755" y="3678911"/>
            <a:ext cx="1414904" cy="1227085"/>
          </a:xfrm>
          <a:prstGeom prst="rect">
            <a:avLst/>
          </a:prstGeom>
        </p:spPr>
      </p:pic>
      <p:pic>
        <p:nvPicPr>
          <p:cNvPr id="9" name="Image 8">
            <a:extLst>
              <a:ext uri="{FF2B5EF4-FFF2-40B4-BE49-F238E27FC236}">
                <a16:creationId xmlns:a16="http://schemas.microsoft.com/office/drawing/2014/main" id="{260CFAA6-F764-9129-864B-8DF1C9CBCA81}"/>
              </a:ext>
            </a:extLst>
          </p:cNvPr>
          <p:cNvPicPr>
            <a:picLocks noChangeAspect="1"/>
          </p:cNvPicPr>
          <p:nvPr/>
        </p:nvPicPr>
        <p:blipFill>
          <a:blip r:embed="rId4"/>
          <a:stretch>
            <a:fillRect/>
          </a:stretch>
        </p:blipFill>
        <p:spPr>
          <a:xfrm>
            <a:off x="1295467" y="2511679"/>
            <a:ext cx="2208245" cy="1054055"/>
          </a:xfrm>
          <a:prstGeom prst="rect">
            <a:avLst/>
          </a:prstGeom>
        </p:spPr>
      </p:pic>
      <p:sp>
        <p:nvSpPr>
          <p:cNvPr id="10" name="ZoneTexte 9">
            <a:extLst>
              <a:ext uri="{FF2B5EF4-FFF2-40B4-BE49-F238E27FC236}">
                <a16:creationId xmlns:a16="http://schemas.microsoft.com/office/drawing/2014/main" id="{67B89729-8EDB-0F8D-6387-B8E1A08BC891}"/>
              </a:ext>
            </a:extLst>
          </p:cNvPr>
          <p:cNvSpPr txBox="1"/>
          <p:nvPr/>
        </p:nvSpPr>
        <p:spPr>
          <a:xfrm>
            <a:off x="3806450" y="2860029"/>
            <a:ext cx="8160905" cy="461665"/>
          </a:xfrm>
          <a:prstGeom prst="rect">
            <a:avLst/>
          </a:prstGeom>
          <a:noFill/>
        </p:spPr>
        <p:txBody>
          <a:bodyPr wrap="square" rtlCol="0">
            <a:spAutoFit/>
          </a:bodyPr>
          <a:lstStyle/>
          <a:p>
            <a:pPr marL="380990" indent="-380990">
              <a:buFont typeface="Arial" panose="020B0604020202020204" pitchFamily="34" charset="0"/>
              <a:buChar char="•"/>
            </a:pPr>
            <a:r>
              <a:rPr lang="fr-FR" sz="2400" dirty="0"/>
              <a:t>Expositions de truites arc-en-ciel aux PFAS</a:t>
            </a:r>
          </a:p>
        </p:txBody>
      </p:sp>
      <p:sp>
        <p:nvSpPr>
          <p:cNvPr id="11" name="ZoneTexte 10">
            <a:extLst>
              <a:ext uri="{FF2B5EF4-FFF2-40B4-BE49-F238E27FC236}">
                <a16:creationId xmlns:a16="http://schemas.microsoft.com/office/drawing/2014/main" id="{AFFFE77B-15F9-5D35-8ED1-F9AC6641C928}"/>
              </a:ext>
            </a:extLst>
          </p:cNvPr>
          <p:cNvSpPr txBox="1"/>
          <p:nvPr/>
        </p:nvSpPr>
        <p:spPr>
          <a:xfrm>
            <a:off x="3806450" y="4125575"/>
            <a:ext cx="8160905" cy="461665"/>
          </a:xfrm>
          <a:prstGeom prst="rect">
            <a:avLst/>
          </a:prstGeom>
          <a:noFill/>
        </p:spPr>
        <p:txBody>
          <a:bodyPr wrap="square" rtlCol="0">
            <a:spAutoFit/>
          </a:bodyPr>
          <a:lstStyle/>
          <a:p>
            <a:pPr marL="380990" indent="-380990">
              <a:buFont typeface="Arial" panose="020B0604020202020204" pitchFamily="34" charset="0"/>
              <a:buChar char="•"/>
            </a:pPr>
            <a:r>
              <a:rPr lang="fr-FR" sz="2400" dirty="0"/>
              <a:t>Expositions d’épinoches aux bisphénols</a:t>
            </a:r>
          </a:p>
        </p:txBody>
      </p:sp>
      <p:pic>
        <p:nvPicPr>
          <p:cNvPr id="13" name="Image 12" descr="Une image contenant texte, diagramme, capture d’écran, Police&#10;&#10;Description générée automatiquement">
            <a:extLst>
              <a:ext uri="{FF2B5EF4-FFF2-40B4-BE49-F238E27FC236}">
                <a16:creationId xmlns:a16="http://schemas.microsoft.com/office/drawing/2014/main" id="{2F5EA1F9-8389-881F-1180-A865FCB829F2}"/>
              </a:ext>
            </a:extLst>
          </p:cNvPr>
          <p:cNvPicPr>
            <a:picLocks noChangeAspect="1"/>
          </p:cNvPicPr>
          <p:nvPr/>
        </p:nvPicPr>
        <p:blipFill>
          <a:blip r:embed="rId5"/>
          <a:stretch>
            <a:fillRect/>
          </a:stretch>
        </p:blipFill>
        <p:spPr>
          <a:xfrm>
            <a:off x="1676027" y="5037737"/>
            <a:ext cx="1279592" cy="1279592"/>
          </a:xfrm>
          <a:prstGeom prst="rect">
            <a:avLst/>
          </a:prstGeom>
        </p:spPr>
      </p:pic>
      <p:sp>
        <p:nvSpPr>
          <p:cNvPr id="14" name="ZoneTexte 13">
            <a:extLst>
              <a:ext uri="{FF2B5EF4-FFF2-40B4-BE49-F238E27FC236}">
                <a16:creationId xmlns:a16="http://schemas.microsoft.com/office/drawing/2014/main" id="{23A8757E-D7D3-F8DD-1A90-0E8ED1A73E24}"/>
              </a:ext>
            </a:extLst>
          </p:cNvPr>
          <p:cNvSpPr txBox="1"/>
          <p:nvPr/>
        </p:nvSpPr>
        <p:spPr>
          <a:xfrm>
            <a:off x="3806450" y="5387053"/>
            <a:ext cx="8160905" cy="461665"/>
          </a:xfrm>
          <a:prstGeom prst="rect">
            <a:avLst/>
          </a:prstGeom>
          <a:noFill/>
        </p:spPr>
        <p:txBody>
          <a:bodyPr wrap="square" rtlCol="0">
            <a:spAutoFit/>
          </a:bodyPr>
          <a:lstStyle/>
          <a:p>
            <a:pPr marL="380990" indent="-380990">
              <a:buFont typeface="Arial" panose="020B0604020202020204" pitchFamily="34" charset="0"/>
              <a:buChar char="•"/>
            </a:pPr>
            <a:r>
              <a:rPr lang="fr-FR" sz="2400" dirty="0"/>
              <a:t>Expositions de gammares aux métaux</a:t>
            </a:r>
          </a:p>
        </p:txBody>
      </p:sp>
      <p:pic>
        <p:nvPicPr>
          <p:cNvPr id="15" name="Picture 2" descr="\\ly-data.irstea.priv\LY-Unites\Riverly\Ecotox\labotox\Photothèque ECOTOX\Photo\2 Organismes Illustration\Photos Herve\gammares2\Male1.JPG">
            <a:extLst>
              <a:ext uri="{FF2B5EF4-FFF2-40B4-BE49-F238E27FC236}">
                <a16:creationId xmlns:a16="http://schemas.microsoft.com/office/drawing/2014/main" id="{18AC566B-DEB2-0B8F-4918-04288780B4E6}"/>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251" b="97380" l="0" r="98524">
                        <a14:backgroundMark x1="36385" y1="50412" x2="36385" y2="50412"/>
                        <a14:backgroundMark x1="46479" y1="52305" x2="46479" y2="52305"/>
                        <a14:backgroundMark x1="4661" y1="73071" x2="4661" y2="73071"/>
                        <a14:backgroundMark x1="12844" y1="48714" x2="12844" y2="48714"/>
                      </a14:backgroundRemoval>
                    </a14:imgEffect>
                  </a14:imgLayer>
                </a14:imgProps>
              </a:ext>
              <a:ext uri="{28A0092B-C50C-407E-A947-70E740481C1C}">
                <a14:useLocalDpi xmlns:a14="http://schemas.microsoft.com/office/drawing/2010/main" val="0"/>
              </a:ext>
            </a:extLst>
          </a:blip>
          <a:srcRect/>
          <a:stretch>
            <a:fillRect/>
          </a:stretch>
        </p:blipFill>
        <p:spPr bwMode="auto">
          <a:xfrm>
            <a:off x="873900" y="5472789"/>
            <a:ext cx="694501" cy="480001"/>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4D3B81E3-1085-BA40-8059-3C77CFF72704}"/>
              </a:ext>
            </a:extLst>
          </p:cNvPr>
          <p:cNvSpPr txBox="1"/>
          <p:nvPr/>
        </p:nvSpPr>
        <p:spPr>
          <a:xfrm>
            <a:off x="4210873" y="3268541"/>
            <a:ext cx="2168607" cy="379656"/>
          </a:xfrm>
          <a:prstGeom prst="rect">
            <a:avLst/>
          </a:prstGeom>
          <a:noFill/>
        </p:spPr>
        <p:txBody>
          <a:bodyPr wrap="none" rtlCol="0">
            <a:spAutoFit/>
          </a:bodyPr>
          <a:lstStyle/>
          <a:p>
            <a:r>
              <a:rPr lang="fr-FR" sz="1867" dirty="0">
                <a:solidFill>
                  <a:schemeClr val="tx1">
                    <a:lumMod val="50000"/>
                    <a:lumOff val="50000"/>
                  </a:schemeClr>
                </a:solidFill>
              </a:rPr>
              <a:t>[Vidal et al. 2019]</a:t>
            </a:r>
          </a:p>
        </p:txBody>
      </p:sp>
      <p:sp>
        <p:nvSpPr>
          <p:cNvPr id="17" name="ZoneTexte 16">
            <a:extLst>
              <a:ext uri="{FF2B5EF4-FFF2-40B4-BE49-F238E27FC236}">
                <a16:creationId xmlns:a16="http://schemas.microsoft.com/office/drawing/2014/main" id="{B357C1FE-D627-6AA2-5AF6-09BDAA3E43AF}"/>
              </a:ext>
            </a:extLst>
          </p:cNvPr>
          <p:cNvSpPr txBox="1"/>
          <p:nvPr/>
        </p:nvSpPr>
        <p:spPr>
          <a:xfrm>
            <a:off x="4210872" y="4522245"/>
            <a:ext cx="1975862" cy="379656"/>
          </a:xfrm>
          <a:prstGeom prst="rect">
            <a:avLst/>
          </a:prstGeom>
          <a:noFill/>
        </p:spPr>
        <p:txBody>
          <a:bodyPr wrap="none" rtlCol="0">
            <a:spAutoFit/>
          </a:bodyPr>
          <a:lstStyle/>
          <a:p>
            <a:r>
              <a:rPr lang="fr-FR" sz="1867" dirty="0">
                <a:solidFill>
                  <a:schemeClr val="tx1">
                    <a:lumMod val="50000"/>
                    <a:lumOff val="50000"/>
                  </a:schemeClr>
                </a:solidFill>
              </a:rPr>
              <a:t>[Mit et al. 2023]</a:t>
            </a:r>
          </a:p>
        </p:txBody>
      </p:sp>
      <p:sp>
        <p:nvSpPr>
          <p:cNvPr id="18" name="ZoneTexte 17">
            <a:extLst>
              <a:ext uri="{FF2B5EF4-FFF2-40B4-BE49-F238E27FC236}">
                <a16:creationId xmlns:a16="http://schemas.microsoft.com/office/drawing/2014/main" id="{8544ED24-56CE-7924-2CFE-A041CA6337BB}"/>
              </a:ext>
            </a:extLst>
          </p:cNvPr>
          <p:cNvSpPr txBox="1"/>
          <p:nvPr/>
        </p:nvSpPr>
        <p:spPr>
          <a:xfrm>
            <a:off x="4210873" y="5765915"/>
            <a:ext cx="2353337" cy="379656"/>
          </a:xfrm>
          <a:prstGeom prst="rect">
            <a:avLst/>
          </a:prstGeom>
          <a:noFill/>
        </p:spPr>
        <p:txBody>
          <a:bodyPr wrap="none" rtlCol="0">
            <a:spAutoFit/>
          </a:bodyPr>
          <a:lstStyle/>
          <a:p>
            <a:r>
              <a:rPr lang="fr-FR" sz="1867" dirty="0">
                <a:solidFill>
                  <a:schemeClr val="tx1">
                    <a:lumMod val="50000"/>
                    <a:lumOff val="50000"/>
                  </a:schemeClr>
                </a:solidFill>
              </a:rPr>
              <a:t>[Gestin et al. 2022]</a:t>
            </a:r>
          </a:p>
        </p:txBody>
      </p:sp>
    </p:spTree>
    <p:extLst>
      <p:ext uri="{BB962C8B-B14F-4D97-AF65-F5344CB8AC3E}">
        <p14:creationId xmlns:p14="http://schemas.microsoft.com/office/powerpoint/2010/main" val="522160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p>
            <a:r>
              <a:rPr lang="fr-FR" dirty="0"/>
              <a:t>Contexte réglementaire : Evaluation du Risque Environnemental (ERE)</a:t>
            </a:r>
          </a:p>
        </p:txBody>
      </p:sp>
      <p:sp>
        <p:nvSpPr>
          <p:cNvPr id="8" name="ZoneTexte 7"/>
          <p:cNvSpPr txBox="1"/>
          <p:nvPr/>
        </p:nvSpPr>
        <p:spPr>
          <a:xfrm>
            <a:off x="479999" y="2088713"/>
            <a:ext cx="11593288" cy="748795"/>
          </a:xfrm>
          <a:prstGeom prst="rect">
            <a:avLst/>
          </a:prstGeom>
          <a:noFill/>
        </p:spPr>
        <p:txBody>
          <a:bodyPr wrap="square" rtlCol="0">
            <a:spAutoFit/>
          </a:bodyPr>
          <a:lstStyle/>
          <a:p>
            <a:r>
              <a:rPr lang="fr-FR" sz="2133" dirty="0"/>
              <a:t>Identifie et évalue les menaces pour l’environnement (organismes, habitats, écosystèmes)</a:t>
            </a:r>
          </a:p>
        </p:txBody>
      </p:sp>
      <p:sp>
        <p:nvSpPr>
          <p:cNvPr id="9" name="ZoneTexte 8"/>
          <p:cNvSpPr txBox="1"/>
          <p:nvPr/>
        </p:nvSpPr>
        <p:spPr>
          <a:xfrm>
            <a:off x="479999" y="2929056"/>
            <a:ext cx="11593288" cy="748795"/>
          </a:xfrm>
          <a:prstGeom prst="rect">
            <a:avLst/>
          </a:prstGeom>
          <a:noFill/>
        </p:spPr>
        <p:txBody>
          <a:bodyPr wrap="square" rtlCol="0">
            <a:spAutoFit/>
          </a:bodyPr>
          <a:lstStyle/>
          <a:p>
            <a:r>
              <a:rPr lang="fr-FR" sz="2133" dirty="0"/>
              <a:t>Utilisation de produits chimiques : </a:t>
            </a:r>
            <a:r>
              <a:rPr lang="fr-FR" sz="2133" b="1" dirty="0"/>
              <a:t>REACH</a:t>
            </a:r>
            <a:r>
              <a:rPr lang="fr-FR" sz="2133" dirty="0"/>
              <a:t> (2007, </a:t>
            </a:r>
            <a:r>
              <a:rPr lang="fr-FR" sz="2133" b="1" dirty="0"/>
              <a:t>Enregistrement, évaluation et autorisation des produits chimiques</a:t>
            </a:r>
            <a:r>
              <a:rPr lang="fr-FR" sz="2133" dirty="0"/>
              <a:t>)</a:t>
            </a:r>
            <a:endParaRPr lang="fr-FR" sz="2133" b="1" dirty="0"/>
          </a:p>
        </p:txBody>
      </p:sp>
      <p:sp>
        <p:nvSpPr>
          <p:cNvPr id="11" name="Rectangle 10"/>
          <p:cNvSpPr/>
          <p:nvPr/>
        </p:nvSpPr>
        <p:spPr>
          <a:xfrm>
            <a:off x="1914472" y="3695711"/>
            <a:ext cx="10105745" cy="379656"/>
          </a:xfrm>
          <a:prstGeom prst="rect">
            <a:avLst/>
          </a:prstGeom>
        </p:spPr>
        <p:txBody>
          <a:bodyPr wrap="square">
            <a:spAutoFit/>
          </a:bodyPr>
          <a:lstStyle/>
          <a:p>
            <a:r>
              <a:rPr lang="fr-FR" sz="1867" dirty="0"/>
              <a:t>Conséquences de leur présence et dispersion dans l'environnement</a:t>
            </a:r>
          </a:p>
        </p:txBody>
      </p:sp>
      <p:cxnSp>
        <p:nvCxnSpPr>
          <p:cNvPr id="13" name="Connecteur droit avec flèche 12"/>
          <p:cNvCxnSpPr/>
          <p:nvPr/>
        </p:nvCxnSpPr>
        <p:spPr>
          <a:xfrm>
            <a:off x="1355387" y="3914331"/>
            <a:ext cx="527828"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 name="ZoneTexte 3">
            <a:extLst>
              <a:ext uri="{FF2B5EF4-FFF2-40B4-BE49-F238E27FC236}">
                <a16:creationId xmlns:a16="http://schemas.microsoft.com/office/drawing/2014/main" id="{BAFFC670-14B7-8E44-E2F2-AA3C27466D57}"/>
              </a:ext>
            </a:extLst>
          </p:cNvPr>
          <p:cNvSpPr txBox="1"/>
          <p:nvPr/>
        </p:nvSpPr>
        <p:spPr>
          <a:xfrm>
            <a:off x="-332627" y="4542186"/>
            <a:ext cx="6690160" cy="461665"/>
          </a:xfrm>
          <a:prstGeom prst="rect">
            <a:avLst/>
          </a:prstGeom>
          <a:noFill/>
        </p:spPr>
        <p:txBody>
          <a:bodyPr wrap="square" rtlCol="0">
            <a:spAutoFit/>
          </a:bodyPr>
          <a:lstStyle/>
          <a:p>
            <a:pPr algn="ctr"/>
            <a:r>
              <a:rPr lang="fr-FR" sz="2400" b="1" dirty="0"/>
              <a:t>Risque </a:t>
            </a:r>
            <a:r>
              <a:rPr lang="fr-FR" sz="2400" dirty="0"/>
              <a:t>=</a:t>
            </a:r>
            <a:r>
              <a:rPr lang="fr-FR" sz="2400" b="1" dirty="0"/>
              <a:t> danger </a:t>
            </a:r>
            <a:r>
              <a:rPr lang="fr-FR" sz="2400" dirty="0"/>
              <a:t>x</a:t>
            </a:r>
            <a:r>
              <a:rPr lang="fr-FR" sz="2400" b="1" dirty="0"/>
              <a:t> exposition</a:t>
            </a:r>
          </a:p>
        </p:txBody>
      </p:sp>
      <p:sp>
        <p:nvSpPr>
          <p:cNvPr id="5" name="Rectangle à coins arrondis 14">
            <a:extLst>
              <a:ext uri="{FF2B5EF4-FFF2-40B4-BE49-F238E27FC236}">
                <a16:creationId xmlns:a16="http://schemas.microsoft.com/office/drawing/2014/main" id="{92901438-94C2-43A0-93E3-CF68BBA1624A}"/>
              </a:ext>
            </a:extLst>
          </p:cNvPr>
          <p:cNvSpPr/>
          <p:nvPr/>
        </p:nvSpPr>
        <p:spPr>
          <a:xfrm>
            <a:off x="644926" y="4398809"/>
            <a:ext cx="4696183" cy="824216"/>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fr-FR" sz="1867"/>
          </a:p>
        </p:txBody>
      </p:sp>
      <p:sp>
        <p:nvSpPr>
          <p:cNvPr id="6" name="Rectangle 5">
            <a:extLst>
              <a:ext uri="{FF2B5EF4-FFF2-40B4-BE49-F238E27FC236}">
                <a16:creationId xmlns:a16="http://schemas.microsoft.com/office/drawing/2014/main" id="{144C3DB5-2118-B531-C61A-9B71A2105D99}"/>
              </a:ext>
            </a:extLst>
          </p:cNvPr>
          <p:cNvSpPr/>
          <p:nvPr/>
        </p:nvSpPr>
        <p:spPr>
          <a:xfrm>
            <a:off x="2280451" y="5218425"/>
            <a:ext cx="3936437" cy="379656"/>
          </a:xfrm>
          <a:prstGeom prst="rect">
            <a:avLst/>
          </a:prstGeom>
        </p:spPr>
        <p:txBody>
          <a:bodyPr wrap="square">
            <a:spAutoFit/>
          </a:bodyPr>
          <a:lstStyle/>
          <a:p>
            <a:r>
              <a:rPr lang="fr-FR" sz="1867" dirty="0"/>
              <a:t>Notion de </a:t>
            </a:r>
            <a:r>
              <a:rPr lang="fr-FR" sz="1867" b="1" dirty="0"/>
              <a:t>probabilité</a:t>
            </a:r>
          </a:p>
        </p:txBody>
      </p:sp>
      <p:cxnSp>
        <p:nvCxnSpPr>
          <p:cNvPr id="12" name="Connecteur droit avec flèche 11">
            <a:extLst>
              <a:ext uri="{FF2B5EF4-FFF2-40B4-BE49-F238E27FC236}">
                <a16:creationId xmlns:a16="http://schemas.microsoft.com/office/drawing/2014/main" id="{201B10E8-5F35-7231-8044-81A042DFE355}"/>
              </a:ext>
            </a:extLst>
          </p:cNvPr>
          <p:cNvCxnSpPr/>
          <p:nvPr/>
        </p:nvCxnSpPr>
        <p:spPr>
          <a:xfrm>
            <a:off x="1576680" y="5423611"/>
            <a:ext cx="70377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pic>
        <p:nvPicPr>
          <p:cNvPr id="36" name="Picture 11" descr="A picture containing graphics, logo, symbol, circle&#10;&#10;Description automatically generated">
            <a:extLst>
              <a:ext uri="{FF2B5EF4-FFF2-40B4-BE49-F238E27FC236}">
                <a16:creationId xmlns:a16="http://schemas.microsoft.com/office/drawing/2014/main" id="{A869AC50-8960-05D9-28EC-34A42BCEA45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707" b="89950" l="10000" r="90000">
                        <a14:foregroundMark x1="35444" y1="43797" x2="35444" y2="43797"/>
                        <a14:foregroundMark x1="46111" y1="44789" x2="46111" y2="44789"/>
                        <a14:foregroundMark x1="44444" y1="28784" x2="44444" y2="28784"/>
                        <a14:foregroundMark x1="55000" y1="43176" x2="55000" y2="43176"/>
                        <a14:foregroundMark x1="65667" y1="45409" x2="65667" y2="45409"/>
                        <a14:foregroundMark x1="77778" y1="45658" x2="77778" y2="45658"/>
                        <a14:foregroundMark x1="25222" y1="32010" x2="25222" y2="32010"/>
                        <a14:foregroundMark x1="49889" y1="5707" x2="49889" y2="5707"/>
                      </a14:backgroundRemoval>
                    </a14:imgEffect>
                  </a14:imgLayer>
                </a14:imgProps>
              </a:ext>
            </a:extLst>
          </a:blip>
          <a:stretch>
            <a:fillRect/>
          </a:stretch>
        </p:blipFill>
        <p:spPr>
          <a:xfrm>
            <a:off x="10707856" y="0"/>
            <a:ext cx="1484144" cy="1329133"/>
          </a:xfrm>
          <a:prstGeom prst="rect">
            <a:avLst/>
          </a:prstGeom>
        </p:spPr>
      </p:pic>
      <p:pic>
        <p:nvPicPr>
          <p:cNvPr id="37" name="Picture 6" descr="A blue sign with yellow stars in a circle&#10;&#10;Description automatically generated with low confidence">
            <a:extLst>
              <a:ext uri="{FF2B5EF4-FFF2-40B4-BE49-F238E27FC236}">
                <a16:creationId xmlns:a16="http://schemas.microsoft.com/office/drawing/2014/main" id="{5396850E-47BA-AB74-CEBB-8EA7400A78EA}"/>
              </a:ext>
            </a:extLst>
          </p:cNvPr>
          <p:cNvPicPr>
            <a:picLocks noChangeAspect="1"/>
          </p:cNvPicPr>
          <p:nvPr/>
        </p:nvPicPr>
        <p:blipFill>
          <a:blip r:embed="rId5"/>
          <a:stretch>
            <a:fillRect/>
          </a:stretch>
        </p:blipFill>
        <p:spPr>
          <a:xfrm>
            <a:off x="10457042" y="4449053"/>
            <a:ext cx="1254957" cy="1645531"/>
          </a:xfrm>
          <a:prstGeom prst="rect">
            <a:avLst/>
          </a:prstGeom>
        </p:spPr>
      </p:pic>
      <p:sp>
        <p:nvSpPr>
          <p:cNvPr id="38" name="Espace réservé de la date 2">
            <a:extLst>
              <a:ext uri="{FF2B5EF4-FFF2-40B4-BE49-F238E27FC236}">
                <a16:creationId xmlns:a16="http://schemas.microsoft.com/office/drawing/2014/main" id="{5570DF62-9A04-9F7A-66E5-90619C48A226}"/>
              </a:ext>
            </a:extLst>
          </p:cNvPr>
          <p:cNvSpPr>
            <a:spLocks noGrp="1"/>
          </p:cNvSpPr>
          <p:nvPr>
            <p:ph type="dt" sz="half" idx="10"/>
          </p:nvPr>
        </p:nvSpPr>
        <p:spPr>
          <a:xfrm>
            <a:off x="10152000" y="6378000"/>
            <a:ext cx="1560000" cy="480000"/>
          </a:xfrm>
        </p:spPr>
        <p:txBody>
          <a:bodyPr/>
          <a:lstStyle/>
          <a:p>
            <a:fld id="{B737F1EC-1040-438D-A841-24F17574D7D1}" type="datetime1">
              <a:rPr lang="fr-FR" smtClean="0"/>
              <a:t>04/01/2025</a:t>
            </a:fld>
            <a:endParaRPr lang="fr-FR" dirty="0"/>
          </a:p>
        </p:txBody>
      </p:sp>
      <p:sp>
        <p:nvSpPr>
          <p:cNvPr id="39" name="Espace réservé du numéro de diapositive 4">
            <a:extLst>
              <a:ext uri="{FF2B5EF4-FFF2-40B4-BE49-F238E27FC236}">
                <a16:creationId xmlns:a16="http://schemas.microsoft.com/office/drawing/2014/main" id="{FB1270A2-E022-24B5-C37F-AB19D0E3E6BE}"/>
              </a:ext>
            </a:extLst>
          </p:cNvPr>
          <p:cNvSpPr>
            <a:spLocks noGrp="1"/>
          </p:cNvSpPr>
          <p:nvPr>
            <p:ph type="sldNum" sz="quarter" idx="12"/>
          </p:nvPr>
        </p:nvSpPr>
        <p:spPr>
          <a:xfrm>
            <a:off x="8352000" y="6378000"/>
            <a:ext cx="1800000" cy="480000"/>
          </a:xfrm>
        </p:spPr>
        <p:txBody>
          <a:bodyPr/>
          <a:lstStyle/>
          <a:p>
            <a:fld id="{733122C9-A0B9-462F-8757-0847AD287B63}" type="slidenum">
              <a:rPr lang="fr-FR" smtClean="0"/>
              <a:pPr/>
              <a:t>22</a:t>
            </a:fld>
            <a:endParaRPr lang="fr-FR" dirty="0"/>
          </a:p>
        </p:txBody>
      </p:sp>
      <p:sp>
        <p:nvSpPr>
          <p:cNvPr id="40" name="Espace réservé du pied de page 17">
            <a:extLst>
              <a:ext uri="{FF2B5EF4-FFF2-40B4-BE49-F238E27FC236}">
                <a16:creationId xmlns:a16="http://schemas.microsoft.com/office/drawing/2014/main" id="{3448E1E5-1268-89D7-02CA-50EA65271333}"/>
              </a:ext>
            </a:extLst>
          </p:cNvPr>
          <p:cNvSpPr>
            <a:spLocks noGrp="1"/>
          </p:cNvSpPr>
          <p:nvPr>
            <p:ph type="ftr" sz="quarter" idx="11"/>
          </p:nvPr>
        </p:nvSpPr>
        <p:spPr>
          <a:xfrm>
            <a:off x="480000" y="6378000"/>
            <a:ext cx="7872000" cy="480000"/>
          </a:xfrm>
        </p:spPr>
        <p:txBody>
          <a:bodyPr/>
          <a:lstStyle/>
          <a:p>
            <a:r>
              <a:rPr lang="fr-FR" dirty="0"/>
              <a:t>French National Institute for </a:t>
            </a:r>
            <a:r>
              <a:rPr lang="fr-FR" dirty="0" err="1"/>
              <a:t>Industrial</a:t>
            </a:r>
            <a:r>
              <a:rPr lang="fr-FR" dirty="0"/>
              <a:t> </a:t>
            </a:r>
            <a:r>
              <a:rPr lang="fr-FR" dirty="0" err="1"/>
              <a:t>Environment</a:t>
            </a:r>
            <a:r>
              <a:rPr lang="fr-FR" dirty="0"/>
              <a:t> and Risks (Ineris)</a:t>
            </a:r>
          </a:p>
        </p:txBody>
      </p:sp>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56D90B-9FEB-49CF-EDB2-3BA35317E85D}"/>
              </a:ext>
            </a:extLst>
          </p:cNvPr>
          <p:cNvSpPr>
            <a:spLocks noGrp="1"/>
          </p:cNvSpPr>
          <p:nvPr>
            <p:ph type="title"/>
          </p:nvPr>
        </p:nvSpPr>
        <p:spPr>
          <a:xfrm>
            <a:off x="493972" y="2949000"/>
            <a:ext cx="11232000" cy="960000"/>
          </a:xfrm>
        </p:spPr>
        <p:txBody>
          <a:bodyPr/>
          <a:lstStyle/>
          <a:p>
            <a:pPr algn="ctr"/>
            <a:r>
              <a:rPr lang="fr-FR" sz="5333" dirty="0"/>
              <a:t>Et concrètement ?</a:t>
            </a:r>
          </a:p>
        </p:txBody>
      </p:sp>
      <p:sp>
        <p:nvSpPr>
          <p:cNvPr id="3" name="Espace réservé de la date 2">
            <a:extLst>
              <a:ext uri="{FF2B5EF4-FFF2-40B4-BE49-F238E27FC236}">
                <a16:creationId xmlns:a16="http://schemas.microsoft.com/office/drawing/2014/main" id="{FC8D04D3-6AB1-9E3C-B7C0-28DCB927D2CA}"/>
              </a:ext>
            </a:extLst>
          </p:cNvPr>
          <p:cNvSpPr>
            <a:spLocks noGrp="1"/>
          </p:cNvSpPr>
          <p:nvPr>
            <p:ph type="dt" sz="half" idx="10"/>
          </p:nvPr>
        </p:nvSpPr>
        <p:spPr/>
        <p:txBody>
          <a:bodyPr/>
          <a:lstStyle/>
          <a:p>
            <a:pPr rtl="0"/>
            <a:fld id="{FA10560A-713F-4721-B30F-744F8A29668D}" type="datetime1">
              <a:rPr lang="fr-FR" smtClean="0"/>
              <a:t>04/01/2025</a:t>
            </a:fld>
            <a:endParaRPr lang="fr-FR" dirty="0"/>
          </a:p>
        </p:txBody>
      </p:sp>
      <p:sp>
        <p:nvSpPr>
          <p:cNvPr id="5" name="Espace réservé du numéro de diapositive 4">
            <a:extLst>
              <a:ext uri="{FF2B5EF4-FFF2-40B4-BE49-F238E27FC236}">
                <a16:creationId xmlns:a16="http://schemas.microsoft.com/office/drawing/2014/main" id="{E67B032D-7EFC-073D-D660-99163E009218}"/>
              </a:ext>
            </a:extLst>
          </p:cNvPr>
          <p:cNvSpPr>
            <a:spLocks noGrp="1"/>
          </p:cNvSpPr>
          <p:nvPr>
            <p:ph type="sldNum" sz="quarter" idx="12"/>
          </p:nvPr>
        </p:nvSpPr>
        <p:spPr/>
        <p:txBody>
          <a:bodyPr/>
          <a:lstStyle/>
          <a:p>
            <a:pPr rtl="0"/>
            <a:fld id="{BD266BE7-899D-4075-917F-DBDE33B6B692}" type="slidenum">
              <a:rPr lang="fr-FR" smtClean="0"/>
              <a:t>23</a:t>
            </a:fld>
            <a:endParaRPr lang="fr-FR" dirty="0"/>
          </a:p>
        </p:txBody>
      </p:sp>
      <p:sp>
        <p:nvSpPr>
          <p:cNvPr id="57" name="Espace réservé du pied de page 17">
            <a:extLst>
              <a:ext uri="{FF2B5EF4-FFF2-40B4-BE49-F238E27FC236}">
                <a16:creationId xmlns:a16="http://schemas.microsoft.com/office/drawing/2014/main" id="{FD86E13D-2902-69E8-5622-C28C0C92874F}"/>
              </a:ext>
            </a:extLst>
          </p:cNvPr>
          <p:cNvSpPr>
            <a:spLocks noGrp="1"/>
          </p:cNvSpPr>
          <p:nvPr>
            <p:ph type="ftr" sz="quarter" idx="11"/>
          </p:nvPr>
        </p:nvSpPr>
        <p:spPr>
          <a:xfrm>
            <a:off x="480000" y="6378000"/>
            <a:ext cx="7872000" cy="480000"/>
          </a:xfrm>
        </p:spPr>
        <p:txBody>
          <a:bodyPr/>
          <a:lstStyle/>
          <a:p>
            <a:r>
              <a:rPr lang="fr-FR"/>
              <a:t>French National Institute for Industrial Environment and Risks (Ineris)</a:t>
            </a:r>
            <a:endParaRPr lang="fr-FR" dirty="0"/>
          </a:p>
        </p:txBody>
      </p:sp>
    </p:spTree>
    <p:extLst>
      <p:ext uri="{BB962C8B-B14F-4D97-AF65-F5344CB8AC3E}">
        <p14:creationId xmlns:p14="http://schemas.microsoft.com/office/powerpoint/2010/main" val="1753642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36856E05-951D-8E9E-4AB4-B4BACC1178DA}"/>
              </a:ext>
            </a:extLst>
          </p:cNvPr>
          <p:cNvSpPr>
            <a:spLocks noGrp="1"/>
          </p:cNvSpPr>
          <p:nvPr>
            <p:ph type="body" sz="quarter" idx="13"/>
          </p:nvPr>
        </p:nvSpPr>
        <p:spPr/>
        <p:txBody>
          <a:bodyPr/>
          <a:lstStyle/>
          <a:p>
            <a:endParaRPr lang="fr-FR" dirty="0"/>
          </a:p>
        </p:txBody>
      </p:sp>
      <p:sp>
        <p:nvSpPr>
          <p:cNvPr id="4" name="Espace réservé du texte 3">
            <a:extLst>
              <a:ext uri="{FF2B5EF4-FFF2-40B4-BE49-F238E27FC236}">
                <a16:creationId xmlns:a16="http://schemas.microsoft.com/office/drawing/2014/main" id="{A79A3C1E-794B-F2C9-0670-BF00D1839979}"/>
              </a:ext>
            </a:extLst>
          </p:cNvPr>
          <p:cNvSpPr>
            <a:spLocks noGrp="1"/>
          </p:cNvSpPr>
          <p:nvPr>
            <p:ph type="body" sz="quarter" idx="15"/>
          </p:nvPr>
        </p:nvSpPr>
        <p:spPr>
          <a:xfrm>
            <a:off x="335360" y="872666"/>
            <a:ext cx="11232819" cy="323935"/>
          </a:xfrm>
        </p:spPr>
        <p:txBody>
          <a:bodyPr/>
          <a:lstStyle/>
          <a:p>
            <a:r>
              <a:rPr lang="fr-FR" altLang="fr-FR" sz="2133" dirty="0">
                <a:solidFill>
                  <a:schemeClr val="bg1">
                    <a:lumMod val="50000"/>
                  </a:schemeClr>
                </a:solidFill>
              </a:rPr>
              <a:t>Construction d’un modèle </a:t>
            </a:r>
          </a:p>
          <a:p>
            <a:endParaRPr lang="fr-FR" dirty="0">
              <a:solidFill>
                <a:schemeClr val="bg1">
                  <a:lumMod val="50000"/>
                </a:schemeClr>
              </a:solidFill>
            </a:endParaRPr>
          </a:p>
        </p:txBody>
      </p:sp>
      <p:pic>
        <p:nvPicPr>
          <p:cNvPr id="7171" name="Picture 2"/>
          <p:cNvPicPr>
            <a:picLocks noChangeAspect="1" noChangeArrowheads="1"/>
          </p:cNvPicPr>
          <p:nvPr/>
        </p:nvPicPr>
        <p:blipFill>
          <a:blip r:embed="rId3" cstate="print"/>
          <a:srcRect/>
          <a:stretch>
            <a:fillRect/>
          </a:stretch>
        </p:blipFill>
        <p:spPr bwMode="auto">
          <a:xfrm>
            <a:off x="719403" y="1431081"/>
            <a:ext cx="3855524" cy="4795988"/>
          </a:xfrm>
          <a:prstGeom prst="rect">
            <a:avLst/>
          </a:prstGeom>
          <a:noFill/>
          <a:ln w="9525">
            <a:noFill/>
            <a:miter lim="800000"/>
            <a:headEnd/>
            <a:tailEnd/>
          </a:ln>
        </p:spPr>
      </p:pic>
      <p:sp>
        <p:nvSpPr>
          <p:cNvPr id="9" name="Espace réservé du texte 2"/>
          <p:cNvSpPr txBox="1">
            <a:spLocks/>
          </p:cNvSpPr>
          <p:nvPr/>
        </p:nvSpPr>
        <p:spPr bwMode="auto">
          <a:xfrm>
            <a:off x="4939401" y="1892830"/>
            <a:ext cx="6624736" cy="4334239"/>
          </a:xfrm>
          <a:prstGeom prst="rect">
            <a:avLst/>
          </a:prstGeom>
          <a:noFill/>
          <a:ln w="12700">
            <a:noFill/>
            <a:miter lim="800000"/>
            <a:headEnd/>
            <a:tailEnd/>
          </a:ln>
        </p:spPr>
        <p:txBody>
          <a:bodyPr lIns="90580" tIns="44495" rIns="90580" bIns="44495"/>
          <a:lstStyle>
            <a:defPPr marL="361799" marR="0" lvl="0" indent="-361799" algn="l" rtl="0" hangingPunct="0">
              <a:lnSpc>
                <a:spcPct val="100000"/>
              </a:lnSpc>
              <a:spcBef>
                <a:spcPts val="550"/>
              </a:spcBef>
              <a:spcAft>
                <a:spcPts val="0"/>
              </a:spcAft>
              <a:buNone/>
              <a:tabLst>
                <a:tab pos="361799" algn="l"/>
                <a:tab pos="966599" algn="l"/>
                <a:tab pos="1933198" algn="l"/>
                <a:tab pos="2900159" algn="l"/>
                <a:tab pos="3866758" algn="l"/>
                <a:tab pos="4833719" algn="l"/>
                <a:tab pos="5800319" algn="l"/>
                <a:tab pos="6767279" algn="l"/>
                <a:tab pos="7733878" algn="l"/>
                <a:tab pos="8700839" algn="l"/>
                <a:tab pos="9667439" algn="l"/>
                <a:tab pos="10634399" algn="l"/>
              </a:tabLst>
              <a:defRPr lang="fr-FR" sz="2200" b="0" i="0" u="none" strike="noStrike" cap="none" baseline="0">
                <a:ln>
                  <a:noFill/>
                </a:ln>
                <a:solidFill>
                  <a:srgbClr val="0066FF"/>
                </a:solidFill>
                <a:latin typeface="Arial" pitchFamily="34"/>
                <a:ea typeface="MS PGothic" pitchFamily="34"/>
                <a:cs typeface="MS PGothic" pitchFamily="34"/>
              </a:defRPr>
            </a:defPPr>
            <a:lvl1pPr marL="361799" marR="0" lvl="0" indent="-361799" algn="l" rtl="0" hangingPunct="0">
              <a:lnSpc>
                <a:spcPct val="100000"/>
              </a:lnSpc>
              <a:spcBef>
                <a:spcPts val="550"/>
              </a:spcBef>
              <a:spcAft>
                <a:spcPts val="0"/>
              </a:spcAft>
              <a:buNone/>
              <a:tabLst>
                <a:tab pos="361799" algn="l"/>
                <a:tab pos="966599" algn="l"/>
                <a:tab pos="1933198" algn="l"/>
                <a:tab pos="2900159" algn="l"/>
                <a:tab pos="3866758" algn="l"/>
                <a:tab pos="4833719" algn="l"/>
                <a:tab pos="5800319" algn="l"/>
                <a:tab pos="6767279" algn="l"/>
                <a:tab pos="7733878" algn="l"/>
                <a:tab pos="8700839" algn="l"/>
                <a:tab pos="9667439" algn="l"/>
                <a:tab pos="10634399" algn="l"/>
              </a:tabLst>
              <a:defRPr lang="fr-FR" sz="2200" b="0" i="0" u="none" strike="noStrike" cap="none" baseline="0">
                <a:ln>
                  <a:noFill/>
                </a:ln>
                <a:solidFill>
                  <a:srgbClr val="0066FF"/>
                </a:solidFill>
                <a:latin typeface="Arial" pitchFamily="34"/>
                <a:ea typeface="MS PGothic" pitchFamily="34"/>
                <a:cs typeface="MS PGothic" pitchFamily="34"/>
              </a:defRPr>
            </a:lvl1pPr>
            <a:lvl2pPr marL="784080" marR="0" lvl="1" indent="-300240" algn="l" rtl="0" hangingPunct="0">
              <a:lnSpc>
                <a:spcPct val="100000"/>
              </a:lnSpc>
              <a:spcBef>
                <a:spcPts val="550"/>
              </a:spcBef>
              <a:spcAft>
                <a:spcPts val="0"/>
              </a:spcAft>
              <a:buClr>
                <a:srgbClr val="0066FF"/>
              </a:buClr>
              <a:buSzPct val="100000"/>
              <a:buFont typeface="Wingdings" pitchFamily="2"/>
              <a:buChar char=""/>
              <a:tabLst>
                <a:tab pos="182520" algn="l"/>
                <a:tab pos="1149120" algn="l"/>
                <a:tab pos="2116080" algn="l"/>
                <a:tab pos="3082680" algn="l"/>
                <a:tab pos="4049639" algn="l"/>
                <a:tab pos="5016240" algn="l"/>
                <a:tab pos="5983200" algn="l"/>
                <a:tab pos="6949800" algn="l"/>
                <a:tab pos="7916760" algn="l"/>
                <a:tab pos="8883360" algn="l"/>
                <a:tab pos="9850320" algn="l"/>
              </a:tabLst>
              <a:defRPr lang="fr-FR" sz="2200" b="0" i="0" u="none" strike="noStrike" cap="none" baseline="0">
                <a:ln>
                  <a:noFill/>
                </a:ln>
                <a:solidFill>
                  <a:srgbClr val="000000"/>
                </a:solidFill>
                <a:latin typeface="Arial" pitchFamily="34"/>
                <a:ea typeface="MS PGothic" pitchFamily="34"/>
                <a:cs typeface="MS PGothic" pitchFamily="34"/>
              </a:defRPr>
            </a:lvl2pPr>
            <a:lvl3pPr marL="1209600" marR="0" lvl="2" indent="-243000" algn="l" rtl="0" hangingPunct="0">
              <a:lnSpc>
                <a:spcPct val="100000"/>
              </a:lnSpc>
              <a:spcBef>
                <a:spcPts val="550"/>
              </a:spcBef>
              <a:spcAft>
                <a:spcPts val="0"/>
              </a:spcAft>
              <a:buClr>
                <a:srgbClr val="000000"/>
              </a:buClr>
              <a:buSzPct val="100000"/>
              <a:buFont typeface="Arial" pitchFamily="34"/>
              <a:buChar char="•"/>
              <a:tabLst>
                <a:tab pos="723599" algn="l"/>
                <a:tab pos="1690560" algn="l"/>
                <a:tab pos="2657160" algn="l"/>
                <a:tab pos="3624120" algn="l"/>
                <a:tab pos="4590720" algn="l"/>
                <a:tab pos="5557680" algn="l"/>
                <a:tab pos="6524280" algn="l"/>
                <a:tab pos="7491240" algn="l"/>
                <a:tab pos="8458200" algn="l"/>
                <a:tab pos="9424800" algn="l"/>
              </a:tabLst>
              <a:defRPr lang="fr-FR" sz="2200" b="0" i="0" u="none" strike="noStrike" cap="none" baseline="0">
                <a:ln>
                  <a:noFill/>
                </a:ln>
                <a:solidFill>
                  <a:srgbClr val="000000"/>
                </a:solidFill>
                <a:latin typeface="Arial" pitchFamily="34"/>
                <a:ea typeface="MS PGothic" pitchFamily="34"/>
                <a:cs typeface="MS PGothic" pitchFamily="34"/>
              </a:defRPr>
            </a:lvl3pPr>
            <a:lvl4pPr marL="1688760" marR="0" lvl="3" indent="-239400" algn="l" rtl="0" hangingPunct="0">
              <a:lnSpc>
                <a:spcPct val="100000"/>
              </a:lnSpc>
              <a:spcBef>
                <a:spcPts val="550"/>
              </a:spcBef>
              <a:spcAft>
                <a:spcPts val="0"/>
              </a:spcAft>
              <a:buClr>
                <a:srgbClr val="000000"/>
              </a:buClr>
              <a:buSzPct val="100000"/>
              <a:buFont typeface="Arial" pitchFamily="34"/>
              <a:buChar char="–"/>
              <a:tabLst>
                <a:tab pos="244440" algn="l"/>
                <a:tab pos="1211040" algn="l"/>
                <a:tab pos="2178000" algn="l"/>
                <a:tab pos="3144600" algn="l"/>
                <a:tab pos="4111560" algn="l"/>
                <a:tab pos="5078160" algn="l"/>
                <a:tab pos="6045119" algn="l"/>
                <a:tab pos="7011720" algn="l"/>
                <a:tab pos="7978680" algn="l"/>
                <a:tab pos="8945280" algn="l"/>
              </a:tabLst>
              <a:defRPr lang="fr-FR" sz="2200" b="0" i="0" u="none" strike="noStrike" cap="none" baseline="0">
                <a:ln>
                  <a:noFill/>
                </a:ln>
                <a:solidFill>
                  <a:srgbClr val="000000"/>
                </a:solidFill>
                <a:latin typeface="Arial" pitchFamily="34"/>
                <a:ea typeface="MS PGothic" pitchFamily="34"/>
                <a:cs typeface="MS PGothic" pitchFamily="34"/>
              </a:defRPr>
            </a:lvl4pPr>
            <a:lvl5pPr marL="2172959" marR="0" lvl="4" indent="-241200" algn="l" rtl="0" hangingPunct="0">
              <a:lnSpc>
                <a:spcPct val="100000"/>
              </a:lnSpc>
              <a:spcBef>
                <a:spcPts val="550"/>
              </a:spcBef>
              <a:spcAft>
                <a:spcPts val="0"/>
              </a:spcAft>
              <a:buClr>
                <a:srgbClr val="000000"/>
              </a:buClr>
              <a:buSzPct val="100000"/>
              <a:buFont typeface="Arial" pitchFamily="34"/>
              <a:buChar char="»"/>
              <a:tabLst>
                <a:tab pos="726839" algn="l"/>
                <a:tab pos="1693800" algn="l"/>
                <a:tab pos="2660400" algn="l"/>
                <a:tab pos="3627360" algn="l"/>
                <a:tab pos="4593960" algn="l"/>
                <a:tab pos="5560920" algn="l"/>
                <a:tab pos="6527520" algn="l"/>
                <a:tab pos="7494480" algn="l"/>
                <a:tab pos="8461080" algn="l"/>
              </a:tabLst>
              <a:defRPr lang="fr-FR" sz="2200" b="0" i="0" u="none" strike="noStrike" cap="none" baseline="0">
                <a:ln>
                  <a:noFill/>
                </a:ln>
                <a:solidFill>
                  <a:srgbClr val="000000"/>
                </a:solidFill>
                <a:latin typeface="Arial" pitchFamily="34"/>
                <a:ea typeface="MS PGothic" pitchFamily="34"/>
                <a:cs typeface="MS PGothic" pitchFamily="34"/>
              </a:defRPr>
            </a:lvl5pPr>
            <a:lvl6pPr marL="2172959" marR="0" lvl="5" indent="-241200" algn="l" rtl="0" hangingPunct="0">
              <a:lnSpc>
                <a:spcPct val="100000"/>
              </a:lnSpc>
              <a:spcBef>
                <a:spcPts val="550"/>
              </a:spcBef>
              <a:spcAft>
                <a:spcPts val="0"/>
              </a:spcAft>
              <a:buClr>
                <a:srgbClr val="000000"/>
              </a:buClr>
              <a:buSzPct val="100000"/>
              <a:buFont typeface="Arial" pitchFamily="34"/>
              <a:buChar char="»"/>
              <a:tabLst>
                <a:tab pos="726839" algn="l"/>
                <a:tab pos="1693800" algn="l"/>
                <a:tab pos="2660400" algn="l"/>
                <a:tab pos="3627360" algn="l"/>
                <a:tab pos="4593960" algn="l"/>
                <a:tab pos="5560920" algn="l"/>
                <a:tab pos="6527520" algn="l"/>
                <a:tab pos="7494480" algn="l"/>
                <a:tab pos="8461080" algn="l"/>
              </a:tabLst>
              <a:defRPr lang="fr-FR" sz="2200" b="0" i="0" u="none" strike="noStrike" cap="none" baseline="0">
                <a:ln>
                  <a:noFill/>
                </a:ln>
                <a:solidFill>
                  <a:srgbClr val="000000"/>
                </a:solidFill>
                <a:latin typeface="Arial" pitchFamily="34"/>
                <a:ea typeface="MS PGothic" pitchFamily="34"/>
                <a:cs typeface="MS PGothic" pitchFamily="34"/>
              </a:defRPr>
            </a:lvl6pPr>
            <a:lvl7pPr marL="2172959" marR="0" lvl="6" indent="-241200" algn="l" rtl="0" hangingPunct="0">
              <a:lnSpc>
                <a:spcPct val="100000"/>
              </a:lnSpc>
              <a:spcBef>
                <a:spcPts val="550"/>
              </a:spcBef>
              <a:spcAft>
                <a:spcPts val="0"/>
              </a:spcAft>
              <a:buClr>
                <a:srgbClr val="000000"/>
              </a:buClr>
              <a:buSzPct val="100000"/>
              <a:buFont typeface="Arial" pitchFamily="34"/>
              <a:buChar char="»"/>
              <a:tabLst>
                <a:tab pos="726839" algn="l"/>
                <a:tab pos="1693800" algn="l"/>
                <a:tab pos="2660400" algn="l"/>
                <a:tab pos="3627360" algn="l"/>
                <a:tab pos="4593960" algn="l"/>
                <a:tab pos="5560920" algn="l"/>
                <a:tab pos="6527520" algn="l"/>
                <a:tab pos="7494480" algn="l"/>
                <a:tab pos="8461080" algn="l"/>
              </a:tabLst>
              <a:defRPr lang="fr-FR" sz="2200" b="0" i="0" u="none" strike="noStrike" cap="none" baseline="0">
                <a:ln>
                  <a:noFill/>
                </a:ln>
                <a:solidFill>
                  <a:srgbClr val="000000"/>
                </a:solidFill>
                <a:latin typeface="Arial" pitchFamily="34"/>
                <a:ea typeface="MS PGothic" pitchFamily="34"/>
                <a:cs typeface="MS PGothic" pitchFamily="34"/>
              </a:defRPr>
            </a:lvl7pPr>
            <a:lvl8pPr marL="2172959" marR="0" lvl="7" indent="-241200" algn="l" rtl="0" hangingPunct="0">
              <a:lnSpc>
                <a:spcPct val="100000"/>
              </a:lnSpc>
              <a:spcBef>
                <a:spcPts val="550"/>
              </a:spcBef>
              <a:spcAft>
                <a:spcPts val="0"/>
              </a:spcAft>
              <a:buClr>
                <a:srgbClr val="000000"/>
              </a:buClr>
              <a:buSzPct val="100000"/>
              <a:buFont typeface="Arial" pitchFamily="34"/>
              <a:buChar char="»"/>
              <a:tabLst>
                <a:tab pos="726839" algn="l"/>
                <a:tab pos="1693800" algn="l"/>
                <a:tab pos="2660400" algn="l"/>
                <a:tab pos="3627360" algn="l"/>
                <a:tab pos="4593960" algn="l"/>
                <a:tab pos="5560920" algn="l"/>
                <a:tab pos="6527520" algn="l"/>
                <a:tab pos="7494480" algn="l"/>
                <a:tab pos="8461080" algn="l"/>
              </a:tabLst>
              <a:defRPr lang="fr-FR" sz="2200" b="0" i="0" u="none" strike="noStrike" cap="none" baseline="0">
                <a:ln>
                  <a:noFill/>
                </a:ln>
                <a:solidFill>
                  <a:srgbClr val="000000"/>
                </a:solidFill>
                <a:latin typeface="Arial" pitchFamily="34"/>
                <a:ea typeface="MS PGothic" pitchFamily="34"/>
                <a:cs typeface="MS PGothic" pitchFamily="34"/>
              </a:defRPr>
            </a:lvl8pPr>
            <a:lvl9pPr marL="2172959" marR="0" lvl="8" indent="-241200" algn="l" rtl="0" hangingPunct="0">
              <a:lnSpc>
                <a:spcPct val="100000"/>
              </a:lnSpc>
              <a:spcBef>
                <a:spcPts val="550"/>
              </a:spcBef>
              <a:spcAft>
                <a:spcPts val="0"/>
              </a:spcAft>
              <a:buClr>
                <a:srgbClr val="000000"/>
              </a:buClr>
              <a:buSzPct val="100000"/>
              <a:buFont typeface="Arial" pitchFamily="34"/>
              <a:buChar char="»"/>
              <a:tabLst>
                <a:tab pos="726839" algn="l"/>
                <a:tab pos="1693800" algn="l"/>
                <a:tab pos="2660400" algn="l"/>
                <a:tab pos="3627360" algn="l"/>
                <a:tab pos="4593960" algn="l"/>
                <a:tab pos="5560920" algn="l"/>
                <a:tab pos="6527520" algn="l"/>
                <a:tab pos="7494480" algn="l"/>
                <a:tab pos="8461080" algn="l"/>
              </a:tabLst>
              <a:defRPr lang="fr-FR" sz="2200" b="0" i="0" u="none" strike="noStrike" cap="none" baseline="0">
                <a:ln>
                  <a:noFill/>
                </a:ln>
                <a:solidFill>
                  <a:srgbClr val="000000"/>
                </a:solidFill>
                <a:latin typeface="Arial" pitchFamily="34"/>
                <a:ea typeface="MS PGothic" pitchFamily="34"/>
                <a:cs typeface="MS PGothic" pitchFamily="34"/>
              </a:defRPr>
            </a:lvl9pPr>
          </a:lstStyle>
          <a:p>
            <a:pPr marL="433111" indent="-433111" defTabSz="915848" eaLnBrk="0">
              <a:spcBef>
                <a:spcPts val="567"/>
              </a:spcBef>
              <a:buFont typeface="+mj-lt"/>
              <a:buAutoNum type="arabicPeriod"/>
              <a:defRPr/>
            </a:pPr>
            <a:r>
              <a:rPr sz="1895" kern="0" dirty="0">
                <a:solidFill>
                  <a:srgbClr val="002060"/>
                </a:solidFill>
                <a:latin typeface="+mj-lt"/>
              </a:rPr>
              <a:t>Définir la structure du modèle, les compartiments</a:t>
            </a:r>
          </a:p>
          <a:p>
            <a:pPr marL="433111" indent="-433111" defTabSz="915848" eaLnBrk="0">
              <a:spcBef>
                <a:spcPts val="567"/>
              </a:spcBef>
              <a:buFont typeface="+mj-lt"/>
              <a:buAutoNum type="arabicPeriod"/>
              <a:defRPr/>
            </a:pPr>
            <a:endParaRPr sz="1895" kern="0" dirty="0">
              <a:solidFill>
                <a:srgbClr val="002060"/>
              </a:solidFill>
              <a:latin typeface="+mj-lt"/>
            </a:endParaRPr>
          </a:p>
          <a:p>
            <a:pPr marL="433111" indent="-433111" defTabSz="915848" eaLnBrk="0">
              <a:spcBef>
                <a:spcPts val="567"/>
              </a:spcBef>
              <a:buFont typeface="+mj-lt"/>
              <a:buAutoNum type="arabicPeriod"/>
              <a:defRPr/>
            </a:pPr>
            <a:r>
              <a:rPr sz="1895" kern="0" dirty="0">
                <a:solidFill>
                  <a:srgbClr val="002060"/>
                </a:solidFill>
                <a:latin typeface="+mj-lt"/>
              </a:rPr>
              <a:t>Ecrire le système d’équations différentielles pour l’ensemble des compartiments</a:t>
            </a:r>
          </a:p>
          <a:p>
            <a:pPr marL="433111" indent="-433111" defTabSz="915848" eaLnBrk="0">
              <a:spcBef>
                <a:spcPts val="567"/>
              </a:spcBef>
              <a:buFont typeface="+mj-lt"/>
              <a:buAutoNum type="arabicPeriod"/>
              <a:defRPr/>
            </a:pPr>
            <a:endParaRPr sz="1895" kern="0" dirty="0">
              <a:solidFill>
                <a:srgbClr val="002060"/>
              </a:solidFill>
              <a:latin typeface="+mj-lt"/>
            </a:endParaRPr>
          </a:p>
          <a:p>
            <a:pPr marL="433111" indent="-433111" defTabSz="915848" eaLnBrk="0">
              <a:spcBef>
                <a:spcPts val="567"/>
              </a:spcBef>
              <a:buFont typeface="+mj-lt"/>
              <a:buAutoNum type="arabicPeriod"/>
              <a:defRPr/>
            </a:pPr>
            <a:r>
              <a:rPr sz="1895" kern="0" dirty="0">
                <a:solidFill>
                  <a:srgbClr val="002060"/>
                </a:solidFill>
                <a:latin typeface="+mj-lt"/>
              </a:rPr>
              <a:t>Fixer les valeurs des paramètres du modèle</a:t>
            </a:r>
          </a:p>
          <a:p>
            <a:pPr marL="433111" indent="-433111" defTabSz="915848" eaLnBrk="0">
              <a:spcBef>
                <a:spcPts val="567"/>
              </a:spcBef>
              <a:buFont typeface="+mj-lt"/>
              <a:buAutoNum type="arabicPeriod"/>
              <a:defRPr/>
            </a:pPr>
            <a:endParaRPr sz="1895" kern="0" dirty="0">
              <a:solidFill>
                <a:srgbClr val="002060"/>
              </a:solidFill>
              <a:latin typeface="+mj-lt"/>
            </a:endParaRPr>
          </a:p>
          <a:p>
            <a:pPr marL="433111" indent="-433111" defTabSz="915848" eaLnBrk="0">
              <a:spcBef>
                <a:spcPts val="567"/>
              </a:spcBef>
              <a:buFont typeface="+mj-lt"/>
              <a:buAutoNum type="arabicPeriod"/>
              <a:defRPr/>
            </a:pPr>
            <a:r>
              <a:rPr sz="1895" kern="0" dirty="0">
                <a:solidFill>
                  <a:srgbClr val="002060"/>
                </a:solidFill>
                <a:latin typeface="+mj-lt"/>
              </a:rPr>
              <a:t>Résoudre le système d’équations</a:t>
            </a:r>
            <a:r>
              <a:rPr lang="fr-FR" sz="1895" kern="0" dirty="0">
                <a:solidFill>
                  <a:srgbClr val="002060"/>
                </a:solidFill>
                <a:latin typeface="+mj-lt"/>
              </a:rPr>
              <a:t> avec un logiciel adéquat (MCSim, Berkeley Madonna, ACSLXtrem)</a:t>
            </a:r>
            <a:endParaRPr sz="1895" kern="0" dirty="0">
              <a:solidFill>
                <a:srgbClr val="002060"/>
              </a:solidFill>
              <a:latin typeface="+mj-lt"/>
            </a:endParaRPr>
          </a:p>
          <a:p>
            <a:pPr marL="433111" indent="-433111" defTabSz="915848" eaLnBrk="0">
              <a:spcBef>
                <a:spcPts val="567"/>
              </a:spcBef>
              <a:buFont typeface="+mj-lt"/>
              <a:buAutoNum type="arabicPeriod"/>
              <a:defRPr/>
            </a:pPr>
            <a:endParaRPr sz="2273" kern="0" dirty="0">
              <a:latin typeface="+mj-lt"/>
            </a:endParaRPr>
          </a:p>
        </p:txBody>
      </p:sp>
    </p:spTree>
    <p:extLst>
      <p:ext uri="{BB962C8B-B14F-4D97-AF65-F5344CB8AC3E}">
        <p14:creationId xmlns:p14="http://schemas.microsoft.com/office/powerpoint/2010/main" val="9178850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20BAD99-8CE3-D7E7-1899-7B0A290656F9}"/>
              </a:ext>
            </a:extLst>
          </p:cNvPr>
          <p:cNvSpPr>
            <a:spLocks noGrp="1"/>
          </p:cNvSpPr>
          <p:nvPr>
            <p:ph type="body" sz="quarter" idx="15"/>
          </p:nvPr>
        </p:nvSpPr>
        <p:spPr>
          <a:xfrm>
            <a:off x="479179" y="945857"/>
            <a:ext cx="11232819" cy="323935"/>
          </a:xfrm>
        </p:spPr>
        <p:txBody>
          <a:bodyPr/>
          <a:lstStyle/>
          <a:p>
            <a:r>
              <a:rPr lang="fr-FR" dirty="0"/>
              <a:t>Développement d’un modèle PBPK</a:t>
            </a:r>
          </a:p>
        </p:txBody>
      </p:sp>
      <p:pic>
        <p:nvPicPr>
          <p:cNvPr id="10243" name="Picture 2"/>
          <p:cNvPicPr>
            <a:picLocks noChangeAspect="1" noChangeArrowheads="1"/>
          </p:cNvPicPr>
          <p:nvPr/>
        </p:nvPicPr>
        <p:blipFill>
          <a:blip r:embed="rId2" cstate="print"/>
          <a:srcRect/>
          <a:stretch>
            <a:fillRect/>
          </a:stretch>
        </p:blipFill>
        <p:spPr bwMode="auto">
          <a:xfrm>
            <a:off x="1948113" y="1571627"/>
            <a:ext cx="7985960" cy="4448676"/>
          </a:xfrm>
          <a:prstGeom prst="rect">
            <a:avLst/>
          </a:prstGeom>
          <a:noFill/>
          <a:ln w="9525">
            <a:noFill/>
            <a:miter lim="800000"/>
            <a:headEnd/>
            <a:tailEnd/>
          </a:ln>
        </p:spPr>
      </p:pic>
    </p:spTree>
    <p:extLst>
      <p:ext uri="{BB962C8B-B14F-4D97-AF65-F5344CB8AC3E}">
        <p14:creationId xmlns:p14="http://schemas.microsoft.com/office/powerpoint/2010/main" val="506807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49FB52-6D3A-0025-6114-4E09ABB8FC0F}"/>
              </a:ext>
            </a:extLst>
          </p:cNvPr>
          <p:cNvSpPr>
            <a:spLocks noGrp="1"/>
          </p:cNvSpPr>
          <p:nvPr>
            <p:ph type="title"/>
          </p:nvPr>
        </p:nvSpPr>
        <p:spPr/>
        <p:txBody>
          <a:bodyPr/>
          <a:lstStyle/>
          <a:p>
            <a:r>
              <a:rPr lang="en-US" dirty="0"/>
              <a:t>But de la </a:t>
            </a:r>
            <a:r>
              <a:rPr lang="en-US" dirty="0" err="1"/>
              <a:t>modélisation</a:t>
            </a:r>
            <a:r>
              <a:rPr lang="en-US" dirty="0"/>
              <a:t> </a:t>
            </a:r>
          </a:p>
        </p:txBody>
      </p:sp>
      <p:sp>
        <p:nvSpPr>
          <p:cNvPr id="3" name="Espace réservé du numéro de diapositive 2">
            <a:extLst>
              <a:ext uri="{FF2B5EF4-FFF2-40B4-BE49-F238E27FC236}">
                <a16:creationId xmlns:a16="http://schemas.microsoft.com/office/drawing/2014/main" id="{F81E0085-4D0F-97FE-DEAC-F96656C66EC9}"/>
              </a:ext>
            </a:extLst>
          </p:cNvPr>
          <p:cNvSpPr>
            <a:spLocks noGrp="1"/>
          </p:cNvSpPr>
          <p:nvPr>
            <p:ph type="sldNum" sz="quarter" idx="12"/>
          </p:nvPr>
        </p:nvSpPr>
        <p:spPr/>
        <p:txBody>
          <a:bodyPr/>
          <a:lstStyle/>
          <a:p>
            <a:fld id="{35802345-18E0-4116-811A-0C1B3CAA2DDF}" type="slidenum">
              <a:rPr lang="fr-FR" smtClean="0"/>
              <a:t>26</a:t>
            </a:fld>
            <a:endParaRPr lang="fr-FR"/>
          </a:p>
        </p:txBody>
      </p:sp>
      <p:sp>
        <p:nvSpPr>
          <p:cNvPr id="4" name="Espace réservé du contenu 3">
            <a:extLst>
              <a:ext uri="{FF2B5EF4-FFF2-40B4-BE49-F238E27FC236}">
                <a16:creationId xmlns:a16="http://schemas.microsoft.com/office/drawing/2014/main" id="{027BDBA5-0276-C442-8A82-A9570EA91A8A}"/>
              </a:ext>
            </a:extLst>
          </p:cNvPr>
          <p:cNvSpPr>
            <a:spLocks noGrp="1"/>
          </p:cNvSpPr>
          <p:nvPr>
            <p:ph sz="quarter" idx="14"/>
          </p:nvPr>
        </p:nvSpPr>
        <p:spPr/>
        <p:txBody>
          <a:bodyPr/>
          <a:lstStyle/>
          <a:p>
            <a:pPr marL="285750" indent="-285750">
              <a:buFontTx/>
              <a:buChar char="-"/>
            </a:pPr>
            <a:r>
              <a:rPr lang="en-US" dirty="0" err="1"/>
              <a:t>Comprendre</a:t>
            </a:r>
            <a:r>
              <a:rPr lang="en-US" dirty="0"/>
              <a:t> les determinants d’un </a:t>
            </a:r>
            <a:r>
              <a:rPr lang="en-US" dirty="0" err="1"/>
              <a:t>comportement</a:t>
            </a:r>
            <a:r>
              <a:rPr lang="en-US" dirty="0"/>
              <a:t> </a:t>
            </a:r>
            <a:r>
              <a:rPr lang="en-US" dirty="0" err="1"/>
              <a:t>cinétique</a:t>
            </a:r>
            <a:r>
              <a:rPr lang="en-US" dirty="0"/>
              <a:t> </a:t>
            </a:r>
            <a:r>
              <a:rPr lang="en-US" dirty="0" err="1"/>
              <a:t>d’une</a:t>
            </a:r>
            <a:r>
              <a:rPr lang="en-US" dirty="0"/>
              <a:t> substance</a:t>
            </a:r>
          </a:p>
          <a:p>
            <a:pPr marL="285750" indent="-285750">
              <a:buFontTx/>
              <a:buChar char="-"/>
            </a:pPr>
            <a:r>
              <a:rPr lang="en-US" dirty="0" err="1"/>
              <a:t>Comprendre</a:t>
            </a:r>
            <a:r>
              <a:rPr lang="en-US" dirty="0"/>
              <a:t> les </a:t>
            </a:r>
            <a:r>
              <a:rPr lang="en-US" dirty="0" err="1"/>
              <a:t>mécanismes</a:t>
            </a:r>
            <a:r>
              <a:rPr lang="en-US" dirty="0"/>
              <a:t> </a:t>
            </a:r>
            <a:r>
              <a:rPr lang="en-US" dirty="0" err="1"/>
              <a:t>d’action</a:t>
            </a:r>
            <a:r>
              <a:rPr lang="en-US" dirty="0"/>
              <a:t> via les doses internes</a:t>
            </a:r>
          </a:p>
          <a:p>
            <a:pPr marL="285750" indent="-285750">
              <a:buFontTx/>
              <a:buChar char="-"/>
            </a:pPr>
            <a:r>
              <a:rPr lang="en-US" dirty="0"/>
              <a:t> </a:t>
            </a:r>
            <a:r>
              <a:rPr lang="en-US" dirty="0" err="1"/>
              <a:t>synthétiser</a:t>
            </a:r>
            <a:r>
              <a:rPr lang="en-US" dirty="0"/>
              <a:t> les données </a:t>
            </a:r>
            <a:r>
              <a:rPr lang="en-US" dirty="0" err="1"/>
              <a:t>disparates</a:t>
            </a:r>
            <a:endParaRPr lang="en-US" dirty="0"/>
          </a:p>
          <a:p>
            <a:pPr marL="285750" indent="-285750">
              <a:buFontTx/>
              <a:buChar char="-"/>
            </a:pPr>
            <a:r>
              <a:rPr lang="en-US" dirty="0" err="1"/>
              <a:t>Interpolatons</a:t>
            </a:r>
            <a:r>
              <a:rPr lang="en-US" dirty="0"/>
              <a:t> et extrapolations :</a:t>
            </a:r>
          </a:p>
          <a:p>
            <a:pPr marL="621742" lvl="1" indent="-285750">
              <a:buFontTx/>
              <a:buChar char="-"/>
            </a:pPr>
            <a:r>
              <a:rPr lang="en-US" dirty="0"/>
              <a:t>Doses</a:t>
            </a:r>
          </a:p>
          <a:p>
            <a:pPr marL="621742" lvl="1" indent="-285750">
              <a:buFontTx/>
              <a:buChar char="-"/>
            </a:pPr>
            <a:r>
              <a:rPr lang="en-US" dirty="0" err="1"/>
              <a:t>Durées</a:t>
            </a:r>
            <a:r>
              <a:rPr lang="en-US" dirty="0"/>
              <a:t> </a:t>
            </a:r>
            <a:r>
              <a:rPr lang="en-US" dirty="0" err="1"/>
              <a:t>d’exposition</a:t>
            </a:r>
            <a:endParaRPr lang="en-US" dirty="0"/>
          </a:p>
          <a:p>
            <a:pPr marL="621742" lvl="1" indent="-285750">
              <a:buFontTx/>
              <a:buChar char="-"/>
            </a:pPr>
            <a:r>
              <a:rPr lang="en-US" dirty="0" err="1"/>
              <a:t>Voies</a:t>
            </a:r>
            <a:r>
              <a:rPr lang="en-US" dirty="0"/>
              <a:t> </a:t>
            </a:r>
            <a:r>
              <a:rPr lang="en-US" dirty="0" err="1"/>
              <a:t>d’administration</a:t>
            </a:r>
            <a:endParaRPr lang="en-US" dirty="0"/>
          </a:p>
          <a:p>
            <a:pPr marL="621742" lvl="1" indent="-285750">
              <a:buFontTx/>
              <a:buChar char="-"/>
            </a:pPr>
            <a:r>
              <a:rPr lang="en-US" dirty="0" err="1"/>
              <a:t>Espèces</a:t>
            </a:r>
            <a:endParaRPr lang="en-US" dirty="0"/>
          </a:p>
          <a:p>
            <a:pPr marL="621742" lvl="1" indent="-285750">
              <a:buFontTx/>
              <a:buChar char="-"/>
            </a:pPr>
            <a:r>
              <a:rPr lang="en-US" dirty="0"/>
              <a:t>Inter/intra </a:t>
            </a:r>
            <a:r>
              <a:rPr lang="en-US" dirty="0" err="1"/>
              <a:t>sujets</a:t>
            </a:r>
            <a:endParaRPr lang="en-US" dirty="0"/>
          </a:p>
        </p:txBody>
      </p:sp>
      <p:sp>
        <p:nvSpPr>
          <p:cNvPr id="5" name="Espace réservé du texte 4">
            <a:extLst>
              <a:ext uri="{FF2B5EF4-FFF2-40B4-BE49-F238E27FC236}">
                <a16:creationId xmlns:a16="http://schemas.microsoft.com/office/drawing/2014/main" id="{ED8EBA49-77D2-0A44-3D35-7B1CD244A1BE}"/>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9647142F-B62F-5306-ED4A-F5E4EBC11618}"/>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195745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56071E-720A-07C1-411B-72705EE9E2E4}"/>
              </a:ext>
            </a:extLst>
          </p:cNvPr>
          <p:cNvSpPr>
            <a:spLocks noGrp="1"/>
          </p:cNvSpPr>
          <p:nvPr>
            <p:ph type="title"/>
          </p:nvPr>
        </p:nvSpPr>
        <p:spPr/>
        <p:txBody>
          <a:bodyPr/>
          <a:lstStyle/>
          <a:p>
            <a:r>
              <a:rPr lang="en-US" dirty="0"/>
              <a:t>Transposition inter-</a:t>
            </a:r>
            <a:r>
              <a:rPr lang="en-US" dirty="0" err="1"/>
              <a:t>espèces</a:t>
            </a:r>
            <a:endParaRPr lang="en-US" dirty="0"/>
          </a:p>
        </p:txBody>
      </p:sp>
      <p:sp>
        <p:nvSpPr>
          <p:cNvPr id="3" name="Espace réservé du numéro de diapositive 2">
            <a:extLst>
              <a:ext uri="{FF2B5EF4-FFF2-40B4-BE49-F238E27FC236}">
                <a16:creationId xmlns:a16="http://schemas.microsoft.com/office/drawing/2014/main" id="{99223ECB-3DB7-8D92-955C-AF4F2BBD2B8F}"/>
              </a:ext>
            </a:extLst>
          </p:cNvPr>
          <p:cNvSpPr>
            <a:spLocks noGrp="1"/>
          </p:cNvSpPr>
          <p:nvPr>
            <p:ph type="sldNum" sz="quarter" idx="12"/>
          </p:nvPr>
        </p:nvSpPr>
        <p:spPr/>
        <p:txBody>
          <a:bodyPr/>
          <a:lstStyle/>
          <a:p>
            <a:fld id="{35802345-18E0-4116-811A-0C1B3CAA2DDF}" type="slidenum">
              <a:rPr lang="fr-FR" smtClean="0"/>
              <a:t>27</a:t>
            </a:fld>
            <a:endParaRPr lang="fr-FR"/>
          </a:p>
        </p:txBody>
      </p:sp>
      <p:sp>
        <p:nvSpPr>
          <p:cNvPr id="4" name="Espace réservé du contenu 3">
            <a:extLst>
              <a:ext uri="{FF2B5EF4-FFF2-40B4-BE49-F238E27FC236}">
                <a16:creationId xmlns:a16="http://schemas.microsoft.com/office/drawing/2014/main" id="{881528EE-E0B6-FC2D-C095-364B9DCC5B19}"/>
              </a:ext>
            </a:extLst>
          </p:cNvPr>
          <p:cNvSpPr>
            <a:spLocks noGrp="1"/>
          </p:cNvSpPr>
          <p:nvPr>
            <p:ph sz="quarter" idx="14"/>
          </p:nvPr>
        </p:nvSpPr>
        <p:spPr/>
        <p:txBody>
          <a:bodyPr/>
          <a:lstStyle/>
          <a:p>
            <a:r>
              <a:rPr lang="en-US" dirty="0"/>
              <a:t>Pour les </a:t>
            </a:r>
            <a:r>
              <a:rPr lang="en-US" dirty="0" err="1"/>
              <a:t>modèles</a:t>
            </a:r>
            <a:r>
              <a:rPr lang="en-US" dirty="0"/>
              <a:t> </a:t>
            </a:r>
            <a:r>
              <a:rPr lang="en-US" dirty="0" err="1"/>
              <a:t>physiologiques</a:t>
            </a:r>
            <a:r>
              <a:rPr lang="en-US" dirty="0"/>
              <a:t> :</a:t>
            </a:r>
          </a:p>
          <a:p>
            <a:pPr marL="285750" indent="-285750">
              <a:buFontTx/>
              <a:buChar char="-"/>
            </a:pPr>
            <a:r>
              <a:rPr lang="en-US" dirty="0"/>
              <a:t>Les volumes et flux </a:t>
            </a:r>
            <a:r>
              <a:rPr lang="en-US" dirty="0" err="1"/>
              <a:t>sont</a:t>
            </a:r>
            <a:r>
              <a:rPr lang="en-US" dirty="0"/>
              <a:t> </a:t>
            </a:r>
            <a:r>
              <a:rPr lang="en-US" dirty="0" err="1"/>
              <a:t>mesurables</a:t>
            </a:r>
            <a:r>
              <a:rPr lang="en-US" dirty="0"/>
              <a:t> </a:t>
            </a:r>
            <a:r>
              <a:rPr lang="en-US" dirty="0" err="1"/>
              <a:t>donc</a:t>
            </a:r>
            <a:r>
              <a:rPr lang="en-US" dirty="0"/>
              <a:t> </a:t>
            </a:r>
            <a:r>
              <a:rPr lang="en-US" dirty="0" err="1"/>
              <a:t>transposables</a:t>
            </a:r>
            <a:endParaRPr lang="en-US" dirty="0"/>
          </a:p>
          <a:p>
            <a:pPr marL="285750" indent="-285750">
              <a:buFontTx/>
              <a:buChar char="-"/>
            </a:pPr>
            <a:r>
              <a:rPr lang="en-US" dirty="0" err="1"/>
              <a:t>Autres</a:t>
            </a:r>
            <a:r>
              <a:rPr lang="en-US" dirty="0"/>
              <a:t> </a:t>
            </a:r>
            <a:r>
              <a:rPr lang="en-US" dirty="0" err="1"/>
              <a:t>paramètres</a:t>
            </a:r>
            <a:r>
              <a:rPr lang="en-US" dirty="0"/>
              <a:t> plus complexes ? (</a:t>
            </a:r>
            <a:r>
              <a:rPr lang="en-US" dirty="0" err="1"/>
              <a:t>cf</a:t>
            </a:r>
            <a:r>
              <a:rPr lang="en-US" dirty="0"/>
              <a:t> volume de lait chez </a:t>
            </a:r>
            <a:r>
              <a:rPr lang="en-US" dirty="0" err="1"/>
              <a:t>une</a:t>
            </a:r>
            <a:r>
              <a:rPr lang="en-US" dirty="0"/>
              <a:t> </a:t>
            </a:r>
            <a:r>
              <a:rPr lang="en-US" dirty="0" err="1"/>
              <a:t>souris</a:t>
            </a:r>
            <a:r>
              <a:rPr lang="en-US" dirty="0"/>
              <a:t>) </a:t>
            </a:r>
            <a:r>
              <a:rPr lang="en-US" dirty="0">
                <a:sym typeface="Wingdings" panose="05000000000000000000" pitchFamily="2" charset="2"/>
              </a:rPr>
              <a:t> extrapolation </a:t>
            </a:r>
            <a:r>
              <a:rPr lang="en-US" dirty="0" err="1">
                <a:sym typeface="Wingdings" panose="05000000000000000000" pitchFamily="2" charset="2"/>
              </a:rPr>
              <a:t>allométrique</a:t>
            </a:r>
            <a:endParaRPr lang="en-US" dirty="0">
              <a:sym typeface="Wingdings" panose="05000000000000000000" pitchFamily="2" charset="2"/>
            </a:endParaRPr>
          </a:p>
          <a:p>
            <a:endParaRPr lang="en-US" dirty="0">
              <a:sym typeface="Wingdings" panose="05000000000000000000" pitchFamily="2" charset="2"/>
            </a:endParaRPr>
          </a:p>
          <a:p>
            <a:pPr algn="ctr"/>
            <a:r>
              <a:rPr lang="en-US" sz="2400" dirty="0">
                <a:sym typeface="Wingdings" panose="05000000000000000000" pitchFamily="2" charset="2"/>
              </a:rPr>
              <a:t>P = a. </a:t>
            </a:r>
            <a:r>
              <a:rPr lang="en-US" sz="2400" dirty="0" err="1">
                <a:sym typeface="Wingdings" panose="05000000000000000000" pitchFamily="2" charset="2"/>
              </a:rPr>
              <a:t>BW</a:t>
            </a:r>
            <a:r>
              <a:rPr lang="en-US" sz="2400" baseline="30000" dirty="0" err="1">
                <a:sym typeface="Wingdings" panose="05000000000000000000" pitchFamily="2" charset="2"/>
              </a:rPr>
              <a:t>k</a:t>
            </a:r>
            <a:r>
              <a:rPr lang="en-US" sz="2400" dirty="0">
                <a:sym typeface="Wingdings" panose="05000000000000000000" pitchFamily="2" charset="2"/>
              </a:rPr>
              <a:t> </a:t>
            </a:r>
          </a:p>
          <a:p>
            <a:endParaRPr lang="en-US" sz="2400" dirty="0">
              <a:sym typeface="Wingdings" panose="05000000000000000000" pitchFamily="2" charset="2"/>
            </a:endParaRPr>
          </a:p>
          <a:p>
            <a:r>
              <a:rPr lang="en-US" sz="2400" baseline="30000" dirty="0">
                <a:sym typeface="Wingdings" panose="05000000000000000000" pitchFamily="2" charset="2"/>
              </a:rPr>
              <a:t>P = la </a:t>
            </a:r>
            <a:r>
              <a:rPr lang="en-US" sz="2400" baseline="30000" dirty="0" err="1">
                <a:sym typeface="Wingdings" panose="05000000000000000000" pitchFamily="2" charset="2"/>
              </a:rPr>
              <a:t>valeur</a:t>
            </a:r>
            <a:r>
              <a:rPr lang="en-US" sz="2400" baseline="30000" dirty="0">
                <a:sym typeface="Wingdings" panose="05000000000000000000" pitchFamily="2" charset="2"/>
              </a:rPr>
              <a:t> </a:t>
            </a:r>
            <a:r>
              <a:rPr lang="en-US" sz="2400" baseline="30000" dirty="0" err="1">
                <a:sym typeface="Wingdings" panose="05000000000000000000" pitchFamily="2" charset="2"/>
              </a:rPr>
              <a:t>extrapolée</a:t>
            </a:r>
            <a:r>
              <a:rPr lang="en-US" sz="2400" baseline="30000" dirty="0">
                <a:sym typeface="Wingdings" panose="05000000000000000000" pitchFamily="2" charset="2"/>
              </a:rPr>
              <a:t>, a et k  = </a:t>
            </a:r>
            <a:r>
              <a:rPr lang="en-US" sz="2400" baseline="30000" dirty="0" err="1">
                <a:sym typeface="Wingdings" panose="05000000000000000000" pitchFamily="2" charset="2"/>
              </a:rPr>
              <a:t>facteurs</a:t>
            </a:r>
            <a:r>
              <a:rPr lang="en-US" sz="2400" baseline="30000" dirty="0">
                <a:sym typeface="Wingdings" panose="05000000000000000000" pitchFamily="2" charset="2"/>
              </a:rPr>
              <a:t> </a:t>
            </a:r>
            <a:r>
              <a:rPr lang="en-US" sz="2400" baseline="30000" dirty="0" err="1">
                <a:sym typeface="Wingdings" panose="05000000000000000000" pitchFamily="2" charset="2"/>
              </a:rPr>
              <a:t>d’extrapolation</a:t>
            </a:r>
            <a:r>
              <a:rPr lang="en-US" sz="2400" baseline="30000" dirty="0">
                <a:sym typeface="Wingdings" panose="05000000000000000000" pitchFamily="2" charset="2"/>
              </a:rPr>
              <a:t> </a:t>
            </a:r>
            <a:r>
              <a:rPr lang="en-US" sz="2400" baseline="30000" dirty="0" err="1">
                <a:sym typeface="Wingdings" panose="05000000000000000000" pitchFamily="2" charset="2"/>
              </a:rPr>
              <a:t>indépendant</a:t>
            </a:r>
            <a:r>
              <a:rPr lang="en-US" sz="2400" baseline="30000" dirty="0">
                <a:sym typeface="Wingdings" panose="05000000000000000000" pitchFamily="2" charset="2"/>
              </a:rPr>
              <a:t> de </a:t>
            </a:r>
            <a:r>
              <a:rPr lang="en-US" sz="2400" baseline="30000" dirty="0" err="1">
                <a:sym typeface="Wingdings" panose="05000000000000000000" pitchFamily="2" charset="2"/>
              </a:rPr>
              <a:t>l’espèce</a:t>
            </a:r>
            <a:r>
              <a:rPr lang="en-US" sz="2400" baseline="30000" dirty="0">
                <a:sym typeface="Wingdings" panose="05000000000000000000" pitchFamily="2" charset="2"/>
              </a:rPr>
              <a:t>, BW la masse </a:t>
            </a:r>
            <a:r>
              <a:rPr lang="en-US" sz="2400" baseline="30000" dirty="0" err="1">
                <a:sym typeface="Wingdings" panose="05000000000000000000" pitchFamily="2" charset="2"/>
              </a:rPr>
              <a:t>corporelle</a:t>
            </a:r>
            <a:r>
              <a:rPr lang="en-US" sz="2400" baseline="30000" dirty="0">
                <a:sym typeface="Wingdings" panose="05000000000000000000" pitchFamily="2" charset="2"/>
              </a:rPr>
              <a:t>.</a:t>
            </a:r>
          </a:p>
        </p:txBody>
      </p:sp>
      <p:sp>
        <p:nvSpPr>
          <p:cNvPr id="5" name="Espace réservé du texte 4">
            <a:extLst>
              <a:ext uri="{FF2B5EF4-FFF2-40B4-BE49-F238E27FC236}">
                <a16:creationId xmlns:a16="http://schemas.microsoft.com/office/drawing/2014/main" id="{78084C0C-A640-6221-AC00-4A869C35B750}"/>
              </a:ext>
            </a:extLst>
          </p:cNvPr>
          <p:cNvSpPr>
            <a:spLocks noGrp="1"/>
          </p:cNvSpPr>
          <p:nvPr>
            <p:ph type="body" sz="quarter" idx="13"/>
          </p:nvPr>
        </p:nvSpPr>
        <p:spPr/>
        <p:txBody>
          <a:bodyPr/>
          <a:lstStyle/>
          <a:p>
            <a:endParaRPr lang="en-US"/>
          </a:p>
        </p:txBody>
      </p:sp>
      <p:sp>
        <p:nvSpPr>
          <p:cNvPr id="6" name="Espace réservé du texte 5">
            <a:extLst>
              <a:ext uri="{FF2B5EF4-FFF2-40B4-BE49-F238E27FC236}">
                <a16:creationId xmlns:a16="http://schemas.microsoft.com/office/drawing/2014/main" id="{73CC52E7-5992-5B24-7D11-6EA72CDF0EAB}"/>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0497912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5C7D61B-1F1F-4B7D-953A-780DD7586A88}"/>
              </a:ext>
            </a:extLst>
          </p:cNvPr>
          <p:cNvSpPr>
            <a:spLocks noGrp="1"/>
          </p:cNvSpPr>
          <p:nvPr>
            <p:ph type="title"/>
          </p:nvPr>
        </p:nvSpPr>
        <p:spPr>
          <a:xfrm>
            <a:off x="480000" y="1055013"/>
            <a:ext cx="11232000" cy="720000"/>
          </a:xfrm>
        </p:spPr>
        <p:txBody>
          <a:bodyPr/>
          <a:lstStyle/>
          <a:p>
            <a:r>
              <a:rPr lang="en-US" altLang="fr-FR" sz="2400" dirty="0"/>
              <a:t>Conclusion</a:t>
            </a:r>
            <a:endParaRPr lang="fr-FR" altLang="fr-FR" sz="2400" dirty="0"/>
          </a:p>
        </p:txBody>
      </p:sp>
      <p:sp>
        <p:nvSpPr>
          <p:cNvPr id="3" name="Espace réservé de la date 2">
            <a:extLst>
              <a:ext uri="{FF2B5EF4-FFF2-40B4-BE49-F238E27FC236}">
                <a16:creationId xmlns:a16="http://schemas.microsoft.com/office/drawing/2014/main" id="{9FD8FA07-9FF1-46BB-A391-BA67A62102FE}"/>
              </a:ext>
            </a:extLst>
          </p:cNvPr>
          <p:cNvSpPr>
            <a:spLocks noGrp="1"/>
          </p:cNvSpPr>
          <p:nvPr>
            <p:ph type="dt" sz="half" idx="10"/>
          </p:nvPr>
        </p:nvSpPr>
        <p:spPr/>
        <p:txBody>
          <a:bodyPr/>
          <a:lstStyle/>
          <a:p>
            <a:pPr algn="r"/>
            <a:r>
              <a:rPr lang="fr-FR" cap="all"/>
              <a:t>XX/XX/XXXX</a:t>
            </a:r>
            <a:endParaRPr lang="fr-FR" cap="all" dirty="0"/>
          </a:p>
        </p:txBody>
      </p:sp>
      <p:sp>
        <p:nvSpPr>
          <p:cNvPr id="11" name="Espace réservé du pied de page 10">
            <a:extLst>
              <a:ext uri="{FF2B5EF4-FFF2-40B4-BE49-F238E27FC236}">
                <a16:creationId xmlns:a16="http://schemas.microsoft.com/office/drawing/2014/main" id="{8A14B293-C095-4068-A14B-003F5FBA3C3E}"/>
              </a:ext>
            </a:extLst>
          </p:cNvPr>
          <p:cNvSpPr>
            <a:spLocks noGrp="1"/>
          </p:cNvSpPr>
          <p:nvPr>
            <p:ph type="ftr" sz="quarter" idx="11"/>
          </p:nvPr>
        </p:nvSpPr>
        <p:spPr>
          <a:xfrm>
            <a:off x="171550" y="6328205"/>
            <a:ext cx="7872000" cy="480000"/>
          </a:xfrm>
        </p:spPr>
        <p:txBody>
          <a:bodyPr/>
          <a:lstStyle/>
          <a:p>
            <a:r>
              <a:rPr lang="fr-FR" dirty="0"/>
              <a:t>Institut national de l’environnement industriel et des risques</a:t>
            </a:r>
          </a:p>
        </p:txBody>
      </p:sp>
      <p:sp>
        <p:nvSpPr>
          <p:cNvPr id="5" name="Espace réservé du numéro de diapositive 4">
            <a:extLst>
              <a:ext uri="{FF2B5EF4-FFF2-40B4-BE49-F238E27FC236}">
                <a16:creationId xmlns:a16="http://schemas.microsoft.com/office/drawing/2014/main" id="{DCD51FDB-D728-4B87-B3B0-710F4747FF71}"/>
              </a:ext>
            </a:extLst>
          </p:cNvPr>
          <p:cNvSpPr>
            <a:spLocks noGrp="1"/>
          </p:cNvSpPr>
          <p:nvPr>
            <p:ph type="sldNum" sz="quarter" idx="12"/>
          </p:nvPr>
        </p:nvSpPr>
        <p:spPr>
          <a:xfrm>
            <a:off x="9482237" y="6218675"/>
            <a:ext cx="1800000" cy="480000"/>
          </a:xfrm>
        </p:spPr>
        <p:txBody>
          <a:bodyPr/>
          <a:lstStyle/>
          <a:p>
            <a:fld id="{733122C9-A0B9-462F-8757-0847AD287B63}" type="slidenum">
              <a:rPr lang="fr-FR" smtClean="0"/>
              <a:pPr/>
              <a:t>28</a:t>
            </a:fld>
            <a:endParaRPr lang="fr-FR" dirty="0"/>
          </a:p>
        </p:txBody>
      </p:sp>
      <p:sp>
        <p:nvSpPr>
          <p:cNvPr id="9" name="Espace réservé du texte 22">
            <a:extLst>
              <a:ext uri="{FF2B5EF4-FFF2-40B4-BE49-F238E27FC236}">
                <a16:creationId xmlns:a16="http://schemas.microsoft.com/office/drawing/2014/main" id="{D9151C88-79D4-41E7-AB06-A96C4DD1D9B5}"/>
              </a:ext>
            </a:extLst>
          </p:cNvPr>
          <p:cNvSpPr>
            <a:spLocks noGrp="1"/>
          </p:cNvSpPr>
          <p:nvPr>
            <p:ph type="body" sz="quarter" idx="13"/>
          </p:nvPr>
        </p:nvSpPr>
        <p:spPr/>
        <p:txBody>
          <a:bodyPr/>
          <a:lstStyle/>
          <a:p>
            <a:r>
              <a:rPr lang="fr-FR"/>
              <a:t>Titre de partie</a:t>
            </a:r>
          </a:p>
          <a:p>
            <a:pPr lvl="1"/>
            <a:r>
              <a:rPr lang="fr-FR"/>
              <a:t>Sous-titre de partie</a:t>
            </a:r>
            <a:endParaRPr lang="fr-FR" dirty="0"/>
          </a:p>
        </p:txBody>
      </p:sp>
      <p:sp>
        <p:nvSpPr>
          <p:cNvPr id="2" name="Text Box 2">
            <a:extLst>
              <a:ext uri="{FF2B5EF4-FFF2-40B4-BE49-F238E27FC236}">
                <a16:creationId xmlns:a16="http://schemas.microsoft.com/office/drawing/2014/main" id="{E1913EFB-3221-2180-0DA1-077859084950}"/>
              </a:ext>
            </a:extLst>
          </p:cNvPr>
          <p:cNvSpPr txBox="1">
            <a:spLocks noChangeArrowheads="1"/>
          </p:cNvSpPr>
          <p:nvPr/>
        </p:nvSpPr>
        <p:spPr bwMode="auto">
          <a:xfrm>
            <a:off x="422275" y="1455618"/>
            <a:ext cx="10588867" cy="4732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9280" tIns="44640" rIns="89280" bIns="44640"/>
          <a:lstStyle>
            <a:lvl1pPr marL="88900" indent="-88900">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1pPr>
            <a:lvl2pPr marL="366713" indent="-84138">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2pPr>
            <a:lvl3pPr>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3pPr>
            <a:lvl4pPr>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4pPr>
            <a:lvl5pPr>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88900" algn="l"/>
                <a:tab pos="546100" algn="l"/>
                <a:tab pos="1003300" algn="l"/>
                <a:tab pos="1460500" algn="l"/>
                <a:tab pos="1917700" algn="l"/>
                <a:tab pos="2374900" algn="l"/>
                <a:tab pos="2832100" algn="l"/>
                <a:tab pos="3289300" algn="l"/>
                <a:tab pos="3746500" algn="l"/>
                <a:tab pos="4203700" algn="l"/>
                <a:tab pos="4660900" algn="l"/>
                <a:tab pos="5118100" algn="l"/>
                <a:tab pos="5575300" algn="l"/>
                <a:tab pos="6032500" algn="l"/>
                <a:tab pos="6489700" algn="l"/>
                <a:tab pos="6946900" algn="l"/>
                <a:tab pos="7404100" algn="l"/>
                <a:tab pos="7861300" algn="l"/>
                <a:tab pos="8318500" algn="l"/>
                <a:tab pos="8775700" algn="l"/>
                <a:tab pos="9232900" algn="l"/>
              </a:tabLst>
              <a:defRPr sz="2400">
                <a:solidFill>
                  <a:schemeClr val="bg1"/>
                </a:solidFill>
                <a:latin typeface="Times New Roman" panose="02020603050405020304" pitchFamily="18" charset="0"/>
                <a:cs typeface="Arial Unicode MS" charset="0"/>
              </a:defRPr>
            </a:lvl9pPr>
          </a:lstStyle>
          <a:p>
            <a:r>
              <a:rPr lang="fr-FR" sz="2000" dirty="0">
                <a:solidFill>
                  <a:schemeClr val="tx1"/>
                </a:solidFill>
                <a:latin typeface="Calibri"/>
              </a:rPr>
              <a:t>Le modèle mathématique en toxicologie (mais pas seulement)</a:t>
            </a:r>
          </a:p>
        </p:txBody>
      </p:sp>
      <p:sp>
        <p:nvSpPr>
          <p:cNvPr id="4" name="Espace réservé du contenu 7">
            <a:extLst>
              <a:ext uri="{FF2B5EF4-FFF2-40B4-BE49-F238E27FC236}">
                <a16:creationId xmlns:a16="http://schemas.microsoft.com/office/drawing/2014/main" id="{ADB40BAD-2559-5466-C5B6-C39AD3D2640B}"/>
              </a:ext>
            </a:extLst>
          </p:cNvPr>
          <p:cNvSpPr txBox="1">
            <a:spLocks/>
          </p:cNvSpPr>
          <p:nvPr/>
        </p:nvSpPr>
        <p:spPr bwMode="gray">
          <a:xfrm>
            <a:off x="277564" y="1959562"/>
            <a:ext cx="8766543" cy="3442820"/>
          </a:xfrm>
          <a:prstGeom prst="rect">
            <a:avLst/>
          </a:prstGeom>
          <a:ln>
            <a:noFill/>
          </a:ln>
        </p:spPr>
        <p:txBody>
          <a:bodyPr vert="horz" lIns="0" tIns="0" rIns="0" bIns="0" rtlCol="0" anchor="t" anchorCtr="0">
            <a:noAutofit/>
          </a:bodyPr>
          <a:lstStyle>
            <a:lvl1pPr marL="12700" indent="114297" algn="l" defTabSz="1219170" rtl="0" eaLnBrk="1" latinLnBrk="0" hangingPunct="1">
              <a:lnSpc>
                <a:spcPct val="100000"/>
              </a:lnSpc>
              <a:spcBef>
                <a:spcPts val="533"/>
              </a:spcBef>
              <a:spcAft>
                <a:spcPts val="1067"/>
              </a:spcAft>
              <a:buFont typeface="+mj-lt"/>
              <a:buNone/>
              <a:tabLst/>
              <a:defRPr sz="2000" b="1" kern="1200">
                <a:solidFill>
                  <a:schemeClr val="tx1">
                    <a:lumMod val="50000"/>
                    <a:lumOff val="50000"/>
                  </a:schemeClr>
                </a:solidFill>
                <a:latin typeface="+mn-lt"/>
                <a:ea typeface="+mn-ea"/>
                <a:cs typeface="+mn-cs"/>
              </a:defRPr>
            </a:lvl1pPr>
            <a:lvl2pPr marL="431989" indent="-191995" algn="l" defTabSz="1219170" rtl="0" eaLnBrk="1" latinLnBrk="0" hangingPunct="1">
              <a:lnSpc>
                <a:spcPct val="100000"/>
              </a:lnSpc>
              <a:spcBef>
                <a:spcPts val="800"/>
              </a:spcBef>
              <a:spcAft>
                <a:spcPts val="1067"/>
              </a:spcAft>
              <a:buFont typeface="+mj-lt"/>
              <a:buAutoNum type="alphaLcPeriod"/>
              <a:defRPr sz="1267" kern="1200">
                <a:solidFill>
                  <a:schemeClr val="tx1"/>
                </a:solidFill>
                <a:latin typeface="+mn-lt"/>
                <a:ea typeface="+mn-ea"/>
                <a:cs typeface="+mn-cs"/>
              </a:defRPr>
            </a:lvl2pPr>
            <a:lvl3pPr marL="575986" indent="-95998" algn="l" defTabSz="1219170" rtl="0" eaLnBrk="1" latinLnBrk="0" hangingPunct="1">
              <a:lnSpc>
                <a:spcPct val="100000"/>
              </a:lnSpc>
              <a:spcBef>
                <a:spcPts val="133"/>
              </a:spcBef>
              <a:spcAft>
                <a:spcPts val="133"/>
              </a:spcAft>
              <a:buSzPct val="100000"/>
              <a:buFont typeface="Arial" pitchFamily="34" charset="0"/>
              <a:buChar char="•"/>
              <a:defRPr sz="1133" kern="1200">
                <a:solidFill>
                  <a:schemeClr val="tx1"/>
                </a:solidFill>
                <a:latin typeface="+mn-lt"/>
                <a:ea typeface="+mn-ea"/>
                <a:cs typeface="+mn-cs"/>
              </a:defRPr>
            </a:lvl3pPr>
            <a:lvl4pPr marL="815980" indent="-95998" algn="l" defTabSz="1219170" rtl="0" eaLnBrk="1" latinLnBrk="0" hangingPunct="1">
              <a:lnSpc>
                <a:spcPct val="100000"/>
              </a:lnSpc>
              <a:spcBef>
                <a:spcPts val="133"/>
              </a:spcBef>
              <a:spcAft>
                <a:spcPts val="133"/>
              </a:spcAft>
              <a:buSzPct val="100000"/>
              <a:buFont typeface="Arial" pitchFamily="34" charset="0"/>
              <a:buChar char="•"/>
              <a:defRPr sz="1000" kern="1200">
                <a:solidFill>
                  <a:schemeClr val="tx1"/>
                </a:solidFill>
                <a:latin typeface="+mn-lt"/>
                <a:ea typeface="+mn-ea"/>
                <a:cs typeface="+mn-cs"/>
              </a:defRPr>
            </a:lvl4pPr>
            <a:lvl5pPr marL="1103972" indent="-95998" algn="l" defTabSz="1219170" rtl="0" eaLnBrk="1" latinLnBrk="0" hangingPunct="1">
              <a:lnSpc>
                <a:spcPct val="100000"/>
              </a:lnSpc>
              <a:spcBef>
                <a:spcPts val="133"/>
              </a:spcBef>
              <a:spcAft>
                <a:spcPts val="133"/>
              </a:spcAft>
              <a:buSzPct val="100000"/>
              <a:buFont typeface="Arial" pitchFamily="34" charset="0"/>
              <a:buChar char="•"/>
              <a:defRPr sz="9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just"/>
            <a:r>
              <a:rPr lang="fr-FR" sz="1400" dirty="0"/>
              <a:t>« All the </a:t>
            </a:r>
            <a:r>
              <a:rPr lang="fr-FR" sz="1400" dirty="0" err="1"/>
              <a:t>models</a:t>
            </a:r>
            <a:r>
              <a:rPr lang="fr-FR" sz="1400" dirty="0"/>
              <a:t> are </a:t>
            </a:r>
            <a:r>
              <a:rPr lang="fr-FR" sz="1400" dirty="0" err="1"/>
              <a:t>wrong</a:t>
            </a:r>
            <a:r>
              <a:rPr lang="fr-FR" sz="1400" dirty="0"/>
              <a:t> – There </a:t>
            </a:r>
            <a:r>
              <a:rPr lang="fr-FR" sz="1400" dirty="0" err="1"/>
              <a:t>is</a:t>
            </a:r>
            <a:r>
              <a:rPr lang="fr-FR" sz="1400" dirty="0"/>
              <a:t> no right model</a:t>
            </a:r>
          </a:p>
          <a:p>
            <a:pPr algn="just"/>
            <a:r>
              <a:rPr lang="fr-FR" sz="1400" dirty="0" err="1"/>
              <a:t>Some</a:t>
            </a:r>
            <a:r>
              <a:rPr lang="fr-FR" sz="1400" dirty="0"/>
              <a:t> </a:t>
            </a:r>
            <a:r>
              <a:rPr lang="fr-FR" sz="1400" dirty="0" err="1"/>
              <a:t>models</a:t>
            </a:r>
            <a:r>
              <a:rPr lang="fr-FR" sz="1400" dirty="0"/>
              <a:t> are </a:t>
            </a:r>
            <a:r>
              <a:rPr lang="fr-FR" sz="1400" dirty="0" err="1"/>
              <a:t>just</a:t>
            </a:r>
            <a:r>
              <a:rPr lang="fr-FR" sz="1400" dirty="0"/>
              <a:t> </a:t>
            </a:r>
            <a:r>
              <a:rPr lang="fr-FR" sz="1400" dirty="0" err="1"/>
              <a:t>better</a:t>
            </a:r>
            <a:r>
              <a:rPr lang="fr-FR" sz="1400" dirty="0"/>
              <a:t> </a:t>
            </a:r>
            <a:r>
              <a:rPr lang="fr-FR" sz="1400" dirty="0" err="1"/>
              <a:t>than</a:t>
            </a:r>
            <a:r>
              <a:rPr lang="fr-FR" sz="1400" dirty="0"/>
              <a:t> </a:t>
            </a:r>
            <a:r>
              <a:rPr lang="fr-FR" sz="1400" dirty="0" err="1"/>
              <a:t>others</a:t>
            </a:r>
            <a:r>
              <a:rPr lang="fr-FR" sz="1400" dirty="0"/>
              <a:t> » </a:t>
            </a:r>
            <a:r>
              <a:rPr lang="fr-FR" sz="1400" dirty="0">
                <a:solidFill>
                  <a:schemeClr val="tx1"/>
                </a:solidFill>
              </a:rPr>
              <a:t>G. Box</a:t>
            </a:r>
          </a:p>
          <a:p>
            <a:pPr algn="just"/>
            <a:r>
              <a:rPr lang="fr-FR" sz="1400" dirty="0">
                <a:solidFill>
                  <a:schemeClr val="tx1"/>
                </a:solidFill>
              </a:rPr>
              <a:t>Même simplifiée, une connaissance est toujours intéressante. </a:t>
            </a:r>
          </a:p>
          <a:p>
            <a:pPr algn="just"/>
            <a:r>
              <a:rPr lang="fr-FR" sz="1400" dirty="0"/>
              <a:t>Paul VALÉRY (1871-1945) «  ce qui est simple est toujours faux, ce qui ne l’est pas est inutilisable »</a:t>
            </a:r>
          </a:p>
          <a:p>
            <a:pPr algn="just"/>
            <a:endParaRPr lang="fr-FR" sz="1400" dirty="0"/>
          </a:p>
          <a:p>
            <a:pPr marL="311079" indent="-311079" algn="just">
              <a:buFont typeface="Wingdings" charset="0"/>
              <a:buChar char="à"/>
            </a:pPr>
            <a:r>
              <a:rPr lang="fr-FR" sz="1400" dirty="0">
                <a:solidFill>
                  <a:schemeClr val="tx1"/>
                </a:solidFill>
                <a:sym typeface="Wingdings"/>
              </a:rPr>
              <a:t>Pour bien modéliser il faut :</a:t>
            </a:r>
          </a:p>
          <a:p>
            <a:pPr marL="725851" lvl="1" indent="-311079" algn="just">
              <a:buFont typeface="Arial"/>
              <a:buChar char="•"/>
            </a:pPr>
            <a:r>
              <a:rPr lang="fr-FR" sz="1400" dirty="0">
                <a:sym typeface="Wingdings"/>
              </a:rPr>
              <a:t>Connaître les différents modèles</a:t>
            </a:r>
          </a:p>
          <a:p>
            <a:pPr marL="725851" lvl="1" indent="-311079" algn="just">
              <a:buFont typeface="Arial"/>
              <a:buChar char="•"/>
            </a:pPr>
            <a:r>
              <a:rPr lang="fr-FR" sz="1400" dirty="0">
                <a:sym typeface="Wingdings"/>
              </a:rPr>
              <a:t>Savoir lequel est le plus approprié</a:t>
            </a:r>
          </a:p>
          <a:p>
            <a:pPr marL="725851" lvl="1" indent="-311079" algn="just">
              <a:buFont typeface="Arial"/>
              <a:buChar char="•"/>
            </a:pPr>
            <a:r>
              <a:rPr lang="fr-FR" sz="1400" dirty="0">
                <a:sym typeface="Wingdings"/>
              </a:rPr>
              <a:t>Savoir comment évaluer ce modèle</a:t>
            </a:r>
          </a:p>
          <a:p>
            <a:pPr marL="725851" lvl="1" indent="-311079" algn="just">
              <a:buFont typeface="Arial"/>
              <a:buChar char="•"/>
            </a:pPr>
            <a:r>
              <a:rPr lang="fr-FR" sz="1400" dirty="0">
                <a:sym typeface="Wingdings"/>
              </a:rPr>
              <a:t>Savoir présenter les résultats</a:t>
            </a:r>
          </a:p>
          <a:p>
            <a:pPr marL="725851" lvl="1" indent="-311079" algn="just">
              <a:buFont typeface="Arial"/>
              <a:buChar char="•"/>
            </a:pPr>
            <a:endParaRPr lang="fr-FR" sz="1400" dirty="0">
              <a:sym typeface="Wingdings"/>
            </a:endParaRPr>
          </a:p>
        </p:txBody>
      </p:sp>
      <p:pic>
        <p:nvPicPr>
          <p:cNvPr id="6" name="Picture 2">
            <a:extLst>
              <a:ext uri="{FF2B5EF4-FFF2-40B4-BE49-F238E27FC236}">
                <a16:creationId xmlns:a16="http://schemas.microsoft.com/office/drawing/2014/main" id="{627DFAFD-9AF8-6367-2E60-377CB90E9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768" y="904549"/>
            <a:ext cx="2884232" cy="4051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15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87197-B1CE-047F-1CC9-BCC82742F0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924A3A1-6E11-54BD-BF97-BE51B0C12F85}"/>
              </a:ext>
            </a:extLst>
          </p:cNvPr>
          <p:cNvSpPr>
            <a:spLocks noGrp="1"/>
          </p:cNvSpPr>
          <p:nvPr>
            <p:ph type="title"/>
          </p:nvPr>
        </p:nvSpPr>
        <p:spPr>
          <a:xfrm>
            <a:off x="493972" y="2949000"/>
            <a:ext cx="11232000" cy="960000"/>
          </a:xfrm>
        </p:spPr>
        <p:txBody>
          <a:bodyPr/>
          <a:lstStyle/>
          <a:p>
            <a:pPr algn="ctr"/>
            <a:r>
              <a:rPr lang="fr-FR" sz="5333" dirty="0"/>
              <a:t>On commence ?</a:t>
            </a:r>
          </a:p>
        </p:txBody>
      </p:sp>
      <p:sp>
        <p:nvSpPr>
          <p:cNvPr id="3" name="Espace réservé de la date 2">
            <a:extLst>
              <a:ext uri="{FF2B5EF4-FFF2-40B4-BE49-F238E27FC236}">
                <a16:creationId xmlns:a16="http://schemas.microsoft.com/office/drawing/2014/main" id="{6EE91BC1-A881-F174-AC48-A87D10B8A5CC}"/>
              </a:ext>
            </a:extLst>
          </p:cNvPr>
          <p:cNvSpPr>
            <a:spLocks noGrp="1"/>
          </p:cNvSpPr>
          <p:nvPr>
            <p:ph type="dt" sz="half" idx="10"/>
          </p:nvPr>
        </p:nvSpPr>
        <p:spPr/>
        <p:txBody>
          <a:bodyPr/>
          <a:lstStyle/>
          <a:p>
            <a:pPr rtl="0"/>
            <a:fld id="{FA10560A-713F-4721-B30F-744F8A29668D}" type="datetime1">
              <a:rPr lang="fr-FR" smtClean="0"/>
              <a:t>06/01/2025</a:t>
            </a:fld>
            <a:endParaRPr lang="fr-FR" dirty="0"/>
          </a:p>
        </p:txBody>
      </p:sp>
      <p:sp>
        <p:nvSpPr>
          <p:cNvPr id="5" name="Espace réservé du numéro de diapositive 4">
            <a:extLst>
              <a:ext uri="{FF2B5EF4-FFF2-40B4-BE49-F238E27FC236}">
                <a16:creationId xmlns:a16="http://schemas.microsoft.com/office/drawing/2014/main" id="{45FAFA00-262C-C65F-728C-7B6BC1A92ECD}"/>
              </a:ext>
            </a:extLst>
          </p:cNvPr>
          <p:cNvSpPr>
            <a:spLocks noGrp="1"/>
          </p:cNvSpPr>
          <p:nvPr>
            <p:ph type="sldNum" sz="quarter" idx="12"/>
          </p:nvPr>
        </p:nvSpPr>
        <p:spPr/>
        <p:txBody>
          <a:bodyPr/>
          <a:lstStyle/>
          <a:p>
            <a:pPr rtl="0"/>
            <a:fld id="{BD266BE7-899D-4075-917F-DBDE33B6B692}" type="slidenum">
              <a:rPr lang="fr-FR" smtClean="0"/>
              <a:t>29</a:t>
            </a:fld>
            <a:endParaRPr lang="fr-FR" dirty="0"/>
          </a:p>
        </p:txBody>
      </p:sp>
      <p:sp>
        <p:nvSpPr>
          <p:cNvPr id="57" name="Espace réservé du pied de page 17">
            <a:extLst>
              <a:ext uri="{FF2B5EF4-FFF2-40B4-BE49-F238E27FC236}">
                <a16:creationId xmlns:a16="http://schemas.microsoft.com/office/drawing/2014/main" id="{FFB6E615-59D2-6B57-152A-D270AA33BCE4}"/>
              </a:ext>
            </a:extLst>
          </p:cNvPr>
          <p:cNvSpPr>
            <a:spLocks noGrp="1"/>
          </p:cNvSpPr>
          <p:nvPr>
            <p:ph type="ftr" sz="quarter" idx="11"/>
          </p:nvPr>
        </p:nvSpPr>
        <p:spPr>
          <a:xfrm>
            <a:off x="480000" y="6378000"/>
            <a:ext cx="7872000" cy="480000"/>
          </a:xfrm>
        </p:spPr>
        <p:txBody>
          <a:bodyPr/>
          <a:lstStyle/>
          <a:p>
            <a:r>
              <a:rPr lang="fr-FR"/>
              <a:t>French National Institute for Industrial Environment and Risks (Ineris)</a:t>
            </a:r>
            <a:endParaRPr lang="fr-FR" dirty="0"/>
          </a:p>
        </p:txBody>
      </p:sp>
    </p:spTree>
    <p:extLst>
      <p:ext uri="{BB962C8B-B14F-4D97-AF65-F5344CB8AC3E}">
        <p14:creationId xmlns:p14="http://schemas.microsoft.com/office/powerpoint/2010/main" val="296504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9" name="Picture 17"/>
          <p:cNvPicPr>
            <a:picLocks noChangeAspect="1" noChangeArrowheads="1"/>
          </p:cNvPicPr>
          <p:nvPr/>
        </p:nvPicPr>
        <p:blipFill>
          <a:blip r:embed="rId3" cstate="print"/>
          <a:srcRect l="14166" r="37500"/>
          <a:stretch>
            <a:fillRect/>
          </a:stretch>
        </p:blipFill>
        <p:spPr bwMode="auto">
          <a:xfrm>
            <a:off x="8803105" y="3260403"/>
            <a:ext cx="1161048" cy="2189748"/>
          </a:xfrm>
          <a:prstGeom prst="rect">
            <a:avLst/>
          </a:prstGeom>
          <a:noFill/>
          <a:ln w="9525">
            <a:noFill/>
            <a:miter lim="800000"/>
            <a:headEnd/>
            <a:tailEnd/>
          </a:ln>
        </p:spPr>
      </p:pic>
      <p:sp>
        <p:nvSpPr>
          <p:cNvPr id="25" name="Rectangle 24"/>
          <p:cNvSpPr/>
          <p:nvPr/>
        </p:nvSpPr>
        <p:spPr bwMode="auto">
          <a:xfrm>
            <a:off x="4979312" y="2380589"/>
            <a:ext cx="2368733" cy="744459"/>
          </a:xfrm>
          <a:prstGeom prst="rect">
            <a:avLst/>
          </a:prstGeom>
          <a:ln>
            <a:solidFill>
              <a:schemeClr val="accent1">
                <a:lumMod val="50000"/>
              </a:schemeClr>
            </a:soli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lIns="86616" tIns="43308" rIns="86616" bIns="43308"/>
          <a:lstStyle/>
          <a:p>
            <a:pPr>
              <a:defRPr/>
            </a:pPr>
            <a:endParaRPr lang="fr-FR" sz="1705">
              <a:solidFill>
                <a:schemeClr val="tx1"/>
              </a:solidFill>
              <a:latin typeface="Lucida Sans Unicode" pitchFamily="34" charset="0"/>
            </a:endParaRPr>
          </a:p>
        </p:txBody>
      </p:sp>
      <p:sp>
        <p:nvSpPr>
          <p:cNvPr id="26" name="Rectangle 25"/>
          <p:cNvSpPr/>
          <p:nvPr/>
        </p:nvSpPr>
        <p:spPr bwMode="auto">
          <a:xfrm>
            <a:off x="1696924" y="2380589"/>
            <a:ext cx="2368733" cy="744459"/>
          </a:xfrm>
          <a:prstGeom prst="rect">
            <a:avLst/>
          </a:prstGeom>
          <a:ln>
            <a:solidFill>
              <a:schemeClr val="accent1">
                <a:lumMod val="50000"/>
              </a:schemeClr>
            </a:soli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lIns="86616" tIns="43308" rIns="86616" bIns="43308"/>
          <a:lstStyle/>
          <a:p>
            <a:pPr>
              <a:defRPr/>
            </a:pPr>
            <a:endParaRPr lang="fr-FR" sz="1705">
              <a:solidFill>
                <a:schemeClr val="tx1"/>
              </a:solidFill>
              <a:latin typeface="Lucida Sans Unicode" pitchFamily="34" charset="0"/>
            </a:endParaRPr>
          </a:p>
        </p:txBody>
      </p:sp>
      <p:sp>
        <p:nvSpPr>
          <p:cNvPr id="24" name="Rectangle 23"/>
          <p:cNvSpPr/>
          <p:nvPr/>
        </p:nvSpPr>
        <p:spPr bwMode="auto">
          <a:xfrm>
            <a:off x="8126343" y="2380589"/>
            <a:ext cx="2571768" cy="744459"/>
          </a:xfrm>
          <a:prstGeom prst="rect">
            <a:avLst/>
          </a:prstGeom>
          <a:ln>
            <a:solidFill>
              <a:schemeClr val="accent1">
                <a:lumMod val="50000"/>
              </a:schemeClr>
            </a:solid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lnRef>
          <a:fillRef idx="1">
            <a:schemeClr val="lt1"/>
          </a:fillRef>
          <a:effectRef idx="0">
            <a:schemeClr val="accent2"/>
          </a:effectRef>
          <a:fontRef idx="minor">
            <a:schemeClr val="dk1"/>
          </a:fontRef>
        </p:style>
        <p:txBody>
          <a:bodyPr lIns="86616" tIns="43308" rIns="86616" bIns="43308"/>
          <a:lstStyle/>
          <a:p>
            <a:pPr>
              <a:defRPr/>
            </a:pPr>
            <a:endParaRPr lang="fr-FR" sz="1705">
              <a:solidFill>
                <a:schemeClr val="tx1"/>
              </a:solidFill>
              <a:latin typeface="Lucida Sans Unicode" pitchFamily="34" charset="0"/>
            </a:endParaRPr>
          </a:p>
        </p:txBody>
      </p:sp>
      <p:sp>
        <p:nvSpPr>
          <p:cNvPr id="18" name="ZoneTexte 17"/>
          <p:cNvSpPr txBox="1">
            <a:spLocks noChangeArrowheads="1"/>
          </p:cNvSpPr>
          <p:nvPr/>
        </p:nvSpPr>
        <p:spPr bwMode="auto">
          <a:xfrm>
            <a:off x="5216193" y="2515950"/>
            <a:ext cx="1962651" cy="437238"/>
          </a:xfrm>
          <a:prstGeom prst="rect">
            <a:avLst/>
          </a:prstGeom>
          <a:noFill/>
          <a:ln w="9525">
            <a:noFill/>
            <a:miter lim="800000"/>
            <a:headEnd/>
            <a:tailEnd/>
          </a:ln>
        </p:spPr>
        <p:txBody>
          <a:bodyPr lIns="86616" tIns="43308" rIns="86616" bIns="43308">
            <a:spAutoFit/>
          </a:bodyPr>
          <a:lstStyle/>
          <a:p>
            <a:r>
              <a:rPr lang="fr-FR" sz="2273" b="1" dirty="0">
                <a:solidFill>
                  <a:srgbClr val="0070C0"/>
                </a:solidFill>
                <a:latin typeface="Cambria" pitchFamily="18" charset="0"/>
              </a:rPr>
              <a:t>Dose interne</a:t>
            </a:r>
          </a:p>
        </p:txBody>
      </p:sp>
      <p:sp>
        <p:nvSpPr>
          <p:cNvPr id="20" name="ZoneTexte 19"/>
          <p:cNvSpPr txBox="1">
            <a:spLocks noChangeArrowheads="1"/>
          </p:cNvSpPr>
          <p:nvPr/>
        </p:nvSpPr>
        <p:spPr bwMode="auto">
          <a:xfrm>
            <a:off x="8126331" y="2515950"/>
            <a:ext cx="2910139" cy="437238"/>
          </a:xfrm>
          <a:prstGeom prst="rect">
            <a:avLst/>
          </a:prstGeom>
          <a:noFill/>
          <a:ln w="9525">
            <a:noFill/>
            <a:miter lim="800000"/>
            <a:headEnd/>
            <a:tailEnd/>
          </a:ln>
        </p:spPr>
        <p:txBody>
          <a:bodyPr lIns="86616" tIns="43308" rIns="86616" bIns="43308">
            <a:spAutoFit/>
          </a:bodyPr>
          <a:lstStyle/>
          <a:p>
            <a:r>
              <a:rPr lang="fr-FR" sz="2273" b="1" dirty="0">
                <a:solidFill>
                  <a:srgbClr val="0070C0"/>
                </a:solidFill>
                <a:latin typeface="Cambria" pitchFamily="18" charset="0"/>
              </a:rPr>
              <a:t>Effets biologiques</a:t>
            </a:r>
          </a:p>
        </p:txBody>
      </p:sp>
      <p:sp>
        <p:nvSpPr>
          <p:cNvPr id="22" name="Flèche droite 21"/>
          <p:cNvSpPr/>
          <p:nvPr/>
        </p:nvSpPr>
        <p:spPr bwMode="auto">
          <a:xfrm>
            <a:off x="4201026" y="2448272"/>
            <a:ext cx="609100" cy="609099"/>
          </a:xfrm>
          <a:prstGeom prst="rightArrow">
            <a:avLst/>
          </a:prstGeom>
          <a:solidFill>
            <a:schemeClr val="accent1">
              <a:lumMod val="50000"/>
            </a:schemeClr>
          </a:solidFill>
          <a:ln w="12700" cap="flat" cmpd="sng" algn="ctr">
            <a:solidFill>
              <a:schemeClr val="accent1">
                <a:lumMod val="75000"/>
              </a:schemeClr>
            </a:solidFill>
            <a:prstDash val="solid"/>
            <a:round/>
            <a:headEnd type="none" w="med" len="med"/>
            <a:tailEnd type="none" w="med" len="med"/>
          </a:ln>
          <a:effectLst/>
        </p:spPr>
        <p:txBody>
          <a:bodyPr lIns="86616" tIns="43308" rIns="86616" bIns="43308"/>
          <a:lstStyle/>
          <a:p>
            <a:pPr>
              <a:defRPr/>
            </a:pPr>
            <a:endParaRPr lang="fr-FR" sz="1705"/>
          </a:p>
        </p:txBody>
      </p:sp>
      <p:sp>
        <p:nvSpPr>
          <p:cNvPr id="23" name="ZoneTexte 22"/>
          <p:cNvSpPr txBox="1"/>
          <p:nvPr/>
        </p:nvSpPr>
        <p:spPr>
          <a:xfrm>
            <a:off x="2035343" y="2515950"/>
            <a:ext cx="1962652" cy="437238"/>
          </a:xfrm>
          <a:prstGeom prst="rect">
            <a:avLst/>
          </a:prstGeom>
          <a:noFill/>
        </p:spPr>
        <p:txBody>
          <a:bodyPr lIns="86616" tIns="43308" rIns="86616" bIns="43308">
            <a:spAutoFit/>
          </a:bodyPr>
          <a:lstStyle/>
          <a:p>
            <a:pPr>
              <a:defRPr/>
            </a:pPr>
            <a:r>
              <a:rPr lang="fr-FR" sz="2273" b="1" dirty="0">
                <a:solidFill>
                  <a:srgbClr val="0070C0"/>
                </a:solidFill>
                <a:latin typeface="Cambria" pitchFamily="18" charset="0"/>
              </a:rPr>
              <a:t>Exposition</a:t>
            </a:r>
            <a:r>
              <a:rPr lang="fr-FR" sz="2273" b="1" dirty="0">
                <a:solidFill>
                  <a:schemeClr val="accent1">
                    <a:lumMod val="50000"/>
                  </a:schemeClr>
                </a:solidFill>
              </a:rPr>
              <a:t> </a:t>
            </a:r>
          </a:p>
        </p:txBody>
      </p:sp>
      <p:sp>
        <p:nvSpPr>
          <p:cNvPr id="27" name="Flèche droite 26"/>
          <p:cNvSpPr/>
          <p:nvPr/>
        </p:nvSpPr>
        <p:spPr bwMode="auto">
          <a:xfrm>
            <a:off x="7449554" y="2448272"/>
            <a:ext cx="609100" cy="609099"/>
          </a:xfrm>
          <a:prstGeom prst="rightArrow">
            <a:avLst/>
          </a:prstGeom>
          <a:solidFill>
            <a:schemeClr val="accent1">
              <a:lumMod val="50000"/>
            </a:schemeClr>
          </a:solidFill>
          <a:ln w="12700" cap="flat" cmpd="sng" algn="ctr">
            <a:solidFill>
              <a:schemeClr val="accent1">
                <a:lumMod val="75000"/>
              </a:schemeClr>
            </a:solidFill>
            <a:prstDash val="solid"/>
            <a:round/>
            <a:headEnd type="none" w="med" len="med"/>
            <a:tailEnd type="none" w="med" len="med"/>
          </a:ln>
          <a:effectLst/>
        </p:spPr>
        <p:txBody>
          <a:bodyPr lIns="86616" tIns="43308" rIns="86616" bIns="43308"/>
          <a:lstStyle/>
          <a:p>
            <a:pPr>
              <a:defRPr/>
            </a:pPr>
            <a:endParaRPr lang="fr-FR" sz="1705"/>
          </a:p>
        </p:txBody>
      </p:sp>
      <p:pic>
        <p:nvPicPr>
          <p:cNvPr id="53267" name="Picture 12"/>
          <p:cNvPicPr>
            <a:picLocks noChangeAspect="1" noChangeArrowheads="1"/>
          </p:cNvPicPr>
          <p:nvPr/>
        </p:nvPicPr>
        <p:blipFill>
          <a:blip r:embed="rId4" cstate="print">
            <a:clrChange>
              <a:clrFrom>
                <a:srgbClr val="FEFEFE"/>
              </a:clrFrom>
              <a:clrTo>
                <a:srgbClr val="FEFEFE">
                  <a:alpha val="0"/>
                </a:srgbClr>
              </a:clrTo>
            </a:clrChange>
            <a:grayscl/>
            <a:biLevel thresh="50000"/>
          </a:blip>
          <a:srcRect/>
          <a:stretch>
            <a:fillRect/>
          </a:stretch>
        </p:blipFill>
        <p:spPr bwMode="auto">
          <a:xfrm>
            <a:off x="5689933" y="3328081"/>
            <a:ext cx="1082843" cy="2498056"/>
          </a:xfrm>
          <a:prstGeom prst="rect">
            <a:avLst/>
          </a:prstGeom>
          <a:noFill/>
          <a:ln w="9525">
            <a:noFill/>
            <a:miter lim="800000"/>
            <a:headEnd/>
            <a:tailEnd/>
          </a:ln>
        </p:spPr>
      </p:pic>
      <p:cxnSp>
        <p:nvCxnSpPr>
          <p:cNvPr id="50" name="Connecteur droit avec flèche 49"/>
          <p:cNvCxnSpPr/>
          <p:nvPr/>
        </p:nvCxnSpPr>
        <p:spPr bwMode="auto">
          <a:xfrm>
            <a:off x="3321219" y="3529611"/>
            <a:ext cx="1894973" cy="1504"/>
          </a:xfrm>
          <a:prstGeom prst="straightConnector1">
            <a:avLst/>
          </a:prstGeom>
          <a:ln>
            <a:headEnd type="none" w="med" len="med"/>
            <a:tailEnd type="arrow"/>
          </a:ln>
        </p:spPr>
        <p:style>
          <a:lnRef idx="1">
            <a:schemeClr val="accent2"/>
          </a:lnRef>
          <a:fillRef idx="0">
            <a:schemeClr val="accent2"/>
          </a:fillRef>
          <a:effectRef idx="0">
            <a:schemeClr val="accent2"/>
          </a:effectRef>
          <a:fontRef idx="minor">
            <a:schemeClr val="tx1"/>
          </a:fontRef>
        </p:style>
      </p:cxnSp>
      <p:pic>
        <p:nvPicPr>
          <p:cNvPr id="53269" name="Picture 13" descr="C:\Program Files\Microsoft Office\MEDIA\CAGCAT10\j0285360.wmf"/>
          <p:cNvPicPr>
            <a:picLocks noChangeAspect="1" noChangeArrowheads="1"/>
          </p:cNvPicPr>
          <p:nvPr/>
        </p:nvPicPr>
        <p:blipFill>
          <a:blip r:embed="rId5" cstate="print"/>
          <a:srcRect/>
          <a:stretch>
            <a:fillRect/>
          </a:stretch>
        </p:blipFill>
        <p:spPr bwMode="auto">
          <a:xfrm>
            <a:off x="1832310" y="3260403"/>
            <a:ext cx="1395663" cy="1722020"/>
          </a:xfrm>
          <a:prstGeom prst="rect">
            <a:avLst/>
          </a:prstGeom>
          <a:noFill/>
          <a:ln w="9525">
            <a:noFill/>
            <a:miter lim="800000"/>
            <a:headEnd/>
            <a:tailEnd/>
          </a:ln>
        </p:spPr>
      </p:pic>
      <p:sp>
        <p:nvSpPr>
          <p:cNvPr id="53270" name="ZoneTexte 53"/>
          <p:cNvSpPr txBox="1">
            <a:spLocks noChangeArrowheads="1"/>
          </p:cNvSpPr>
          <p:nvPr/>
        </p:nvSpPr>
        <p:spPr bwMode="auto">
          <a:xfrm>
            <a:off x="4065673" y="3260403"/>
            <a:ext cx="676777" cy="291685"/>
          </a:xfrm>
          <a:prstGeom prst="rect">
            <a:avLst/>
          </a:prstGeom>
          <a:noFill/>
          <a:ln w="9525">
            <a:noFill/>
            <a:miter lim="800000"/>
            <a:headEnd/>
            <a:tailEnd/>
          </a:ln>
        </p:spPr>
        <p:txBody>
          <a:bodyPr lIns="86616" tIns="43308" rIns="86616" bIns="43308">
            <a:spAutoFit/>
          </a:bodyPr>
          <a:lstStyle/>
          <a:p>
            <a:r>
              <a:rPr lang="fr-FR" sz="1327" dirty="0">
                <a:solidFill>
                  <a:srgbClr val="0070C0"/>
                </a:solidFill>
              </a:rPr>
              <a:t>air</a:t>
            </a:r>
          </a:p>
        </p:txBody>
      </p:sp>
      <p:pic>
        <p:nvPicPr>
          <p:cNvPr id="53271" name="Picture 15"/>
          <p:cNvPicPr>
            <a:picLocks noChangeAspect="1" noChangeArrowheads="1"/>
          </p:cNvPicPr>
          <p:nvPr/>
        </p:nvPicPr>
        <p:blipFill>
          <a:blip r:embed="rId6" cstate="print"/>
          <a:srcRect/>
          <a:stretch>
            <a:fillRect/>
          </a:stretch>
        </p:blipFill>
        <p:spPr bwMode="auto">
          <a:xfrm>
            <a:off x="2779799" y="4749313"/>
            <a:ext cx="1109912" cy="1127961"/>
          </a:xfrm>
          <a:prstGeom prst="rect">
            <a:avLst/>
          </a:prstGeom>
          <a:noFill/>
          <a:ln w="9525">
            <a:noFill/>
            <a:miter lim="800000"/>
            <a:headEnd/>
            <a:tailEnd/>
          </a:ln>
        </p:spPr>
      </p:pic>
      <p:pic>
        <p:nvPicPr>
          <p:cNvPr id="53272" name="Picture 16"/>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118186" y="3937180"/>
            <a:ext cx="792581" cy="879809"/>
          </a:xfrm>
          <a:prstGeom prst="rect">
            <a:avLst/>
          </a:prstGeom>
          <a:noFill/>
          <a:ln w="9525">
            <a:noFill/>
            <a:miter lim="800000"/>
            <a:headEnd/>
            <a:tailEnd/>
          </a:ln>
        </p:spPr>
      </p:pic>
      <p:pic>
        <p:nvPicPr>
          <p:cNvPr id="53273" name="Picture 16"/>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262564" y="4081558"/>
            <a:ext cx="792581" cy="879809"/>
          </a:xfrm>
          <a:prstGeom prst="rect">
            <a:avLst/>
          </a:prstGeom>
          <a:noFill/>
          <a:ln w="9525">
            <a:noFill/>
            <a:miter lim="800000"/>
            <a:headEnd/>
            <a:tailEnd/>
          </a:ln>
        </p:spPr>
      </p:pic>
      <p:pic>
        <p:nvPicPr>
          <p:cNvPr id="53274" name="Picture 16"/>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406943" y="4225938"/>
            <a:ext cx="792581" cy="879809"/>
          </a:xfrm>
          <a:prstGeom prst="rect">
            <a:avLst/>
          </a:prstGeom>
          <a:noFill/>
          <a:ln w="9525">
            <a:noFill/>
            <a:miter lim="800000"/>
            <a:headEnd/>
            <a:tailEnd/>
          </a:ln>
        </p:spPr>
      </p:pic>
      <p:pic>
        <p:nvPicPr>
          <p:cNvPr id="53275" name="Picture 16"/>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2915153" y="4004860"/>
            <a:ext cx="792580" cy="879809"/>
          </a:xfrm>
          <a:prstGeom prst="rect">
            <a:avLst/>
          </a:prstGeom>
          <a:noFill/>
          <a:ln w="9525">
            <a:noFill/>
            <a:miter lim="800000"/>
            <a:headEnd/>
            <a:tailEnd/>
          </a:ln>
        </p:spPr>
      </p:pic>
      <p:pic>
        <p:nvPicPr>
          <p:cNvPr id="53276" name="Picture 16"/>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524251" y="4072536"/>
            <a:ext cx="792581" cy="879809"/>
          </a:xfrm>
          <a:prstGeom prst="rect">
            <a:avLst/>
          </a:prstGeom>
          <a:noFill/>
          <a:ln w="9525">
            <a:noFill/>
            <a:miter lim="800000"/>
            <a:headEnd/>
            <a:tailEnd/>
          </a:ln>
        </p:spPr>
      </p:pic>
      <p:cxnSp>
        <p:nvCxnSpPr>
          <p:cNvPr id="61" name="Connecteur droit avec flèche 60"/>
          <p:cNvCxnSpPr/>
          <p:nvPr/>
        </p:nvCxnSpPr>
        <p:spPr bwMode="auto">
          <a:xfrm flipV="1">
            <a:off x="4539416" y="3801825"/>
            <a:ext cx="753477" cy="598571"/>
          </a:xfrm>
          <a:prstGeom prst="straightConnector1">
            <a:avLst/>
          </a:prstGeom>
          <a:ln>
            <a:solidFill>
              <a:srgbClr val="FF0000"/>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53278" name="ZoneTexte 62"/>
          <p:cNvSpPr txBox="1">
            <a:spLocks noChangeArrowheads="1"/>
          </p:cNvSpPr>
          <p:nvPr/>
        </p:nvSpPr>
        <p:spPr bwMode="auto">
          <a:xfrm>
            <a:off x="3930316" y="3869501"/>
            <a:ext cx="1082843" cy="291685"/>
          </a:xfrm>
          <a:prstGeom prst="rect">
            <a:avLst/>
          </a:prstGeom>
          <a:noFill/>
          <a:ln w="9525">
            <a:noFill/>
            <a:miter lim="800000"/>
            <a:headEnd/>
            <a:tailEnd/>
          </a:ln>
        </p:spPr>
        <p:txBody>
          <a:bodyPr lIns="86616" tIns="43308" rIns="86616" bIns="43308">
            <a:spAutoFit/>
          </a:bodyPr>
          <a:lstStyle/>
          <a:p>
            <a:r>
              <a:rPr lang="fr-FR" sz="1327" dirty="0">
                <a:solidFill>
                  <a:srgbClr val="FF0000"/>
                </a:solidFill>
              </a:rPr>
              <a:t>nourriture</a:t>
            </a:r>
          </a:p>
        </p:txBody>
      </p:sp>
      <p:pic>
        <p:nvPicPr>
          <p:cNvPr id="53279" name="Picture 14" descr="C:\Program Files\Microsoft Office\MEDIA\CAGCAT10\j0149627.wmf"/>
          <p:cNvPicPr>
            <a:picLocks noChangeAspect="1" noChangeArrowheads="1"/>
          </p:cNvPicPr>
          <p:nvPr/>
        </p:nvPicPr>
        <p:blipFill>
          <a:blip r:embed="rId8" cstate="print"/>
          <a:srcRect/>
          <a:stretch>
            <a:fillRect/>
          </a:stretch>
        </p:blipFill>
        <p:spPr bwMode="auto">
          <a:xfrm>
            <a:off x="3794962" y="4613955"/>
            <a:ext cx="995613" cy="770021"/>
          </a:xfrm>
          <a:prstGeom prst="rect">
            <a:avLst/>
          </a:prstGeom>
          <a:noFill/>
          <a:ln w="9525">
            <a:noFill/>
            <a:miter lim="800000"/>
            <a:headEnd/>
            <a:tailEnd/>
          </a:ln>
        </p:spPr>
      </p:pic>
      <p:cxnSp>
        <p:nvCxnSpPr>
          <p:cNvPr id="64" name="Connecteur droit avec flèche 63"/>
          <p:cNvCxnSpPr/>
          <p:nvPr/>
        </p:nvCxnSpPr>
        <p:spPr bwMode="auto">
          <a:xfrm rot="5400000" flipH="1" flipV="1">
            <a:off x="4505576" y="4512441"/>
            <a:ext cx="1353552" cy="609100"/>
          </a:xfrm>
          <a:prstGeom prst="straightConnector1">
            <a:avLst/>
          </a:prstGeom>
          <a:ln>
            <a:solidFill>
              <a:schemeClr val="accent5">
                <a:lumMod val="75000"/>
              </a:schemeClr>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67" name="Connecteur droit avec flèche 66"/>
          <p:cNvCxnSpPr/>
          <p:nvPr/>
        </p:nvCxnSpPr>
        <p:spPr bwMode="auto">
          <a:xfrm flipV="1">
            <a:off x="3794961" y="5493765"/>
            <a:ext cx="1082843" cy="9024"/>
          </a:xfrm>
          <a:prstGeom prst="straightConnector1">
            <a:avLst/>
          </a:prstGeom>
          <a:ln>
            <a:solidFill>
              <a:schemeClr val="accent5">
                <a:lumMod val="75000"/>
              </a:schemeClr>
            </a:solidFill>
            <a:headEnd type="none" w="med" len="med"/>
            <a:tailEnd type="none"/>
          </a:ln>
        </p:spPr>
        <p:style>
          <a:lnRef idx="1">
            <a:schemeClr val="accent2"/>
          </a:lnRef>
          <a:fillRef idx="0">
            <a:schemeClr val="accent2"/>
          </a:fillRef>
          <a:effectRef idx="0">
            <a:schemeClr val="accent2"/>
          </a:effectRef>
          <a:fontRef idx="minor">
            <a:schemeClr val="tx1"/>
          </a:fontRef>
        </p:style>
      </p:cxnSp>
      <p:sp>
        <p:nvSpPr>
          <p:cNvPr id="53282" name="ZoneTexte 74"/>
          <p:cNvSpPr txBox="1">
            <a:spLocks noChangeArrowheads="1"/>
          </p:cNvSpPr>
          <p:nvPr/>
        </p:nvSpPr>
        <p:spPr bwMode="auto">
          <a:xfrm>
            <a:off x="4945482" y="4681634"/>
            <a:ext cx="676777" cy="291685"/>
          </a:xfrm>
          <a:prstGeom prst="rect">
            <a:avLst/>
          </a:prstGeom>
          <a:noFill/>
          <a:ln w="9525">
            <a:noFill/>
            <a:miter lim="800000"/>
            <a:headEnd/>
            <a:tailEnd/>
          </a:ln>
        </p:spPr>
        <p:txBody>
          <a:bodyPr lIns="86616" tIns="43308" rIns="86616" bIns="43308">
            <a:spAutoFit/>
          </a:bodyPr>
          <a:lstStyle/>
          <a:p>
            <a:r>
              <a:rPr lang="fr-FR" sz="1327" dirty="0">
                <a:solidFill>
                  <a:srgbClr val="0070C0"/>
                </a:solidFill>
              </a:rPr>
              <a:t>eau</a:t>
            </a:r>
          </a:p>
        </p:txBody>
      </p:sp>
      <p:grpSp>
        <p:nvGrpSpPr>
          <p:cNvPr id="2" name="Groupe 83"/>
          <p:cNvGrpSpPr>
            <a:grpSpLocks/>
          </p:cNvGrpSpPr>
          <p:nvPr/>
        </p:nvGrpSpPr>
        <p:grpSpPr bwMode="auto">
          <a:xfrm>
            <a:off x="3050509" y="5223056"/>
            <a:ext cx="347412" cy="212056"/>
            <a:chOff x="2381230" y="4333880"/>
            <a:chExt cx="366713" cy="223838"/>
          </a:xfrm>
        </p:grpSpPr>
        <p:sp>
          <p:nvSpPr>
            <p:cNvPr id="78" name="Ellipse 77"/>
            <p:cNvSpPr/>
            <p:nvPr/>
          </p:nvSpPr>
          <p:spPr bwMode="auto">
            <a:xfrm>
              <a:off x="2524105" y="4333880"/>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79" name="Ellipse 78"/>
            <p:cNvSpPr/>
            <p:nvPr/>
          </p:nvSpPr>
          <p:spPr bwMode="auto">
            <a:xfrm>
              <a:off x="2676506" y="4486281"/>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0" name="Ellipse 79"/>
            <p:cNvSpPr/>
            <p:nvPr/>
          </p:nvSpPr>
          <p:spPr bwMode="auto">
            <a:xfrm>
              <a:off x="2595543" y="4405317"/>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1" name="Ellipse 80"/>
            <p:cNvSpPr/>
            <p:nvPr/>
          </p:nvSpPr>
          <p:spPr bwMode="auto">
            <a:xfrm>
              <a:off x="2524105" y="4476756"/>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2" name="Ellipse 81"/>
            <p:cNvSpPr/>
            <p:nvPr/>
          </p:nvSpPr>
          <p:spPr bwMode="auto">
            <a:xfrm>
              <a:off x="2666981" y="4405317"/>
              <a:ext cx="71437"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3" name="Ellipse 82"/>
            <p:cNvSpPr/>
            <p:nvPr/>
          </p:nvSpPr>
          <p:spPr bwMode="auto">
            <a:xfrm>
              <a:off x="2381230" y="4405317"/>
              <a:ext cx="71437"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grpSp>
        <p:nvGrpSpPr>
          <p:cNvPr id="3" name="Groupe 84"/>
          <p:cNvGrpSpPr>
            <a:grpSpLocks/>
          </p:cNvGrpSpPr>
          <p:nvPr/>
        </p:nvGrpSpPr>
        <p:grpSpPr bwMode="auto">
          <a:xfrm>
            <a:off x="2441409" y="3395760"/>
            <a:ext cx="347412" cy="212057"/>
            <a:chOff x="2381230" y="4333880"/>
            <a:chExt cx="366713" cy="223838"/>
          </a:xfrm>
        </p:grpSpPr>
        <p:sp>
          <p:nvSpPr>
            <p:cNvPr id="86" name="Ellipse 85"/>
            <p:cNvSpPr/>
            <p:nvPr/>
          </p:nvSpPr>
          <p:spPr bwMode="auto">
            <a:xfrm>
              <a:off x="2524105" y="43338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7" name="Ellipse 86"/>
            <p:cNvSpPr/>
            <p:nvPr/>
          </p:nvSpPr>
          <p:spPr bwMode="auto">
            <a:xfrm>
              <a:off x="2676505" y="44862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8" name="Ellipse 87"/>
            <p:cNvSpPr/>
            <p:nvPr/>
          </p:nvSpPr>
          <p:spPr bwMode="auto">
            <a:xfrm>
              <a:off x="2595543"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89" name="Ellipse 88"/>
            <p:cNvSpPr/>
            <p:nvPr/>
          </p:nvSpPr>
          <p:spPr bwMode="auto">
            <a:xfrm>
              <a:off x="2524105" y="4476755"/>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0" name="Ellipse 89"/>
            <p:cNvSpPr/>
            <p:nvPr/>
          </p:nvSpPr>
          <p:spPr bwMode="auto">
            <a:xfrm>
              <a:off x="266698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1" name="Ellipse 90"/>
            <p:cNvSpPr/>
            <p:nvPr/>
          </p:nvSpPr>
          <p:spPr bwMode="auto">
            <a:xfrm>
              <a:off x="238123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grpSp>
        <p:nvGrpSpPr>
          <p:cNvPr id="4" name="Groupe 91"/>
          <p:cNvGrpSpPr>
            <a:grpSpLocks/>
          </p:cNvGrpSpPr>
          <p:nvPr/>
        </p:nvGrpSpPr>
        <p:grpSpPr bwMode="auto">
          <a:xfrm>
            <a:off x="3456573" y="3395760"/>
            <a:ext cx="347412" cy="212057"/>
            <a:chOff x="2381230" y="4333880"/>
            <a:chExt cx="366713" cy="223838"/>
          </a:xfrm>
        </p:grpSpPr>
        <p:sp>
          <p:nvSpPr>
            <p:cNvPr id="93" name="Ellipse 92"/>
            <p:cNvSpPr/>
            <p:nvPr/>
          </p:nvSpPr>
          <p:spPr bwMode="auto">
            <a:xfrm>
              <a:off x="2524105" y="4333880"/>
              <a:ext cx="71437"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4" name="Ellipse 93"/>
            <p:cNvSpPr/>
            <p:nvPr/>
          </p:nvSpPr>
          <p:spPr bwMode="auto">
            <a:xfrm>
              <a:off x="2676506" y="4486280"/>
              <a:ext cx="71437"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5" name="Ellipse 94"/>
            <p:cNvSpPr/>
            <p:nvPr/>
          </p:nvSpPr>
          <p:spPr bwMode="auto">
            <a:xfrm>
              <a:off x="2595543"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6" name="Ellipse 95"/>
            <p:cNvSpPr/>
            <p:nvPr/>
          </p:nvSpPr>
          <p:spPr bwMode="auto">
            <a:xfrm>
              <a:off x="2524105" y="4476755"/>
              <a:ext cx="71437"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7" name="Ellipse 96"/>
            <p:cNvSpPr/>
            <p:nvPr/>
          </p:nvSpPr>
          <p:spPr bwMode="auto">
            <a:xfrm>
              <a:off x="2666981"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98" name="Ellipse 97"/>
            <p:cNvSpPr/>
            <p:nvPr/>
          </p:nvSpPr>
          <p:spPr bwMode="auto">
            <a:xfrm>
              <a:off x="2381230"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grpSp>
        <p:nvGrpSpPr>
          <p:cNvPr id="5" name="Groupe 98"/>
          <p:cNvGrpSpPr>
            <a:grpSpLocks/>
          </p:cNvGrpSpPr>
          <p:nvPr/>
        </p:nvGrpSpPr>
        <p:grpSpPr bwMode="auto">
          <a:xfrm>
            <a:off x="4065673" y="4749312"/>
            <a:ext cx="347412" cy="212057"/>
            <a:chOff x="2381230" y="4333880"/>
            <a:chExt cx="366713" cy="223838"/>
          </a:xfrm>
        </p:grpSpPr>
        <p:sp>
          <p:nvSpPr>
            <p:cNvPr id="100" name="Ellipse 99"/>
            <p:cNvSpPr/>
            <p:nvPr/>
          </p:nvSpPr>
          <p:spPr bwMode="auto">
            <a:xfrm>
              <a:off x="2524105" y="43338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1" name="Ellipse 100"/>
            <p:cNvSpPr/>
            <p:nvPr/>
          </p:nvSpPr>
          <p:spPr bwMode="auto">
            <a:xfrm>
              <a:off x="2676505" y="44862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2" name="Ellipse 101"/>
            <p:cNvSpPr/>
            <p:nvPr/>
          </p:nvSpPr>
          <p:spPr bwMode="auto">
            <a:xfrm>
              <a:off x="2595543"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3" name="Ellipse 102"/>
            <p:cNvSpPr/>
            <p:nvPr/>
          </p:nvSpPr>
          <p:spPr bwMode="auto">
            <a:xfrm>
              <a:off x="2524105" y="4476755"/>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4" name="Ellipse 103"/>
            <p:cNvSpPr/>
            <p:nvPr/>
          </p:nvSpPr>
          <p:spPr bwMode="auto">
            <a:xfrm>
              <a:off x="266698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5" name="Ellipse 104"/>
            <p:cNvSpPr/>
            <p:nvPr/>
          </p:nvSpPr>
          <p:spPr bwMode="auto">
            <a:xfrm>
              <a:off x="238123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grpSp>
        <p:nvGrpSpPr>
          <p:cNvPr id="6" name="Groupe 105"/>
          <p:cNvGrpSpPr>
            <a:grpSpLocks/>
          </p:cNvGrpSpPr>
          <p:nvPr/>
        </p:nvGrpSpPr>
        <p:grpSpPr bwMode="auto">
          <a:xfrm>
            <a:off x="4471739" y="4207890"/>
            <a:ext cx="347412" cy="212057"/>
            <a:chOff x="2381230" y="4333880"/>
            <a:chExt cx="366713" cy="223838"/>
          </a:xfrm>
        </p:grpSpPr>
        <p:sp>
          <p:nvSpPr>
            <p:cNvPr id="107" name="Ellipse 106"/>
            <p:cNvSpPr/>
            <p:nvPr/>
          </p:nvSpPr>
          <p:spPr bwMode="auto">
            <a:xfrm>
              <a:off x="2524105" y="43338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8" name="Ellipse 107"/>
            <p:cNvSpPr/>
            <p:nvPr/>
          </p:nvSpPr>
          <p:spPr bwMode="auto">
            <a:xfrm>
              <a:off x="2676505" y="44862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09" name="Ellipse 108"/>
            <p:cNvSpPr/>
            <p:nvPr/>
          </p:nvSpPr>
          <p:spPr bwMode="auto">
            <a:xfrm>
              <a:off x="2595543"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0" name="Ellipse 109"/>
            <p:cNvSpPr/>
            <p:nvPr/>
          </p:nvSpPr>
          <p:spPr bwMode="auto">
            <a:xfrm>
              <a:off x="2524105" y="4476755"/>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1" name="Ellipse 110"/>
            <p:cNvSpPr/>
            <p:nvPr/>
          </p:nvSpPr>
          <p:spPr bwMode="auto">
            <a:xfrm>
              <a:off x="266698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2" name="Ellipse 111"/>
            <p:cNvSpPr/>
            <p:nvPr/>
          </p:nvSpPr>
          <p:spPr bwMode="auto">
            <a:xfrm>
              <a:off x="238123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grpSp>
        <p:nvGrpSpPr>
          <p:cNvPr id="7" name="Groupe 112"/>
          <p:cNvGrpSpPr>
            <a:grpSpLocks/>
          </p:cNvGrpSpPr>
          <p:nvPr/>
        </p:nvGrpSpPr>
        <p:grpSpPr bwMode="auto">
          <a:xfrm>
            <a:off x="4877803" y="5020022"/>
            <a:ext cx="347412" cy="212057"/>
            <a:chOff x="2381230" y="4333880"/>
            <a:chExt cx="366713" cy="223838"/>
          </a:xfrm>
        </p:grpSpPr>
        <p:sp>
          <p:nvSpPr>
            <p:cNvPr id="114" name="Ellipse 113"/>
            <p:cNvSpPr/>
            <p:nvPr/>
          </p:nvSpPr>
          <p:spPr bwMode="auto">
            <a:xfrm>
              <a:off x="2524105" y="43338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5" name="Ellipse 114"/>
            <p:cNvSpPr/>
            <p:nvPr/>
          </p:nvSpPr>
          <p:spPr bwMode="auto">
            <a:xfrm>
              <a:off x="2676505" y="4486280"/>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6" name="Ellipse 115"/>
            <p:cNvSpPr/>
            <p:nvPr/>
          </p:nvSpPr>
          <p:spPr bwMode="auto">
            <a:xfrm>
              <a:off x="2595543" y="4405318"/>
              <a:ext cx="71437"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7" name="Ellipse 116"/>
            <p:cNvSpPr/>
            <p:nvPr/>
          </p:nvSpPr>
          <p:spPr bwMode="auto">
            <a:xfrm>
              <a:off x="2524105" y="4476755"/>
              <a:ext cx="71438" cy="71438"/>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8" name="Ellipse 117"/>
            <p:cNvSpPr/>
            <p:nvPr/>
          </p:nvSpPr>
          <p:spPr bwMode="auto">
            <a:xfrm>
              <a:off x="266698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sp>
          <p:nvSpPr>
            <p:cNvPr id="119" name="Ellipse 118"/>
            <p:cNvSpPr/>
            <p:nvPr/>
          </p:nvSpPr>
          <p:spPr bwMode="auto">
            <a:xfrm>
              <a:off x="2381230" y="4405318"/>
              <a:ext cx="71438" cy="7143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a:lstStyle/>
            <a:p>
              <a:pPr>
                <a:defRPr/>
              </a:pPr>
              <a:endParaRPr lang="fr-FR" sz="1705" dirty="0">
                <a:solidFill>
                  <a:srgbClr val="FF0000"/>
                </a:solidFill>
              </a:endParaRPr>
            </a:p>
          </p:txBody>
        </p:sp>
      </p:grpSp>
      <p:sp>
        <p:nvSpPr>
          <p:cNvPr id="128" name="Ellipse 127"/>
          <p:cNvSpPr/>
          <p:nvPr/>
        </p:nvSpPr>
        <p:spPr bwMode="auto">
          <a:xfrm>
            <a:off x="6163680" y="3463438"/>
            <a:ext cx="67677" cy="6767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lIns="86616" tIns="43308" rIns="86616" bIns="43308"/>
          <a:lstStyle/>
          <a:p>
            <a:pPr>
              <a:defRPr/>
            </a:pPr>
            <a:endParaRPr lang="fr-FR" sz="1705" dirty="0">
              <a:solidFill>
                <a:srgbClr val="FF0000"/>
              </a:solidFill>
            </a:endParaRPr>
          </a:p>
        </p:txBody>
      </p:sp>
      <p:sp>
        <p:nvSpPr>
          <p:cNvPr id="129" name="Ellipse 128"/>
          <p:cNvSpPr/>
          <p:nvPr/>
        </p:nvSpPr>
        <p:spPr bwMode="auto">
          <a:xfrm>
            <a:off x="6163680" y="4004859"/>
            <a:ext cx="67677" cy="6767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lIns="86616" tIns="43308" rIns="86616" bIns="43308"/>
          <a:lstStyle/>
          <a:p>
            <a:pPr>
              <a:defRPr/>
            </a:pPr>
            <a:endParaRPr lang="fr-FR" sz="1705" dirty="0">
              <a:solidFill>
                <a:srgbClr val="FF0000"/>
              </a:solidFill>
            </a:endParaRPr>
          </a:p>
        </p:txBody>
      </p:sp>
      <p:sp>
        <p:nvSpPr>
          <p:cNvPr id="130" name="Ellipse 129"/>
          <p:cNvSpPr/>
          <p:nvPr/>
        </p:nvSpPr>
        <p:spPr bwMode="auto">
          <a:xfrm>
            <a:off x="6231355" y="3598792"/>
            <a:ext cx="67679" cy="67677"/>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lIns="86616" tIns="43308" rIns="86616" bIns="43308"/>
          <a:lstStyle/>
          <a:p>
            <a:pPr>
              <a:defRPr/>
            </a:pPr>
            <a:endParaRPr lang="fr-FR" sz="1705" dirty="0">
              <a:solidFill>
                <a:srgbClr val="FF0000"/>
              </a:solidFill>
            </a:endParaRPr>
          </a:p>
        </p:txBody>
      </p:sp>
      <p:sp>
        <p:nvSpPr>
          <p:cNvPr id="131" name="Ellipse 130"/>
          <p:cNvSpPr/>
          <p:nvPr/>
        </p:nvSpPr>
        <p:spPr bwMode="auto">
          <a:xfrm>
            <a:off x="6231355" y="3801823"/>
            <a:ext cx="67679" cy="67679"/>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lIns="86616" tIns="43308" rIns="86616" bIns="43308"/>
          <a:lstStyle/>
          <a:p>
            <a:pPr>
              <a:defRPr/>
            </a:pPr>
            <a:endParaRPr lang="fr-FR" sz="1705" dirty="0">
              <a:solidFill>
                <a:srgbClr val="FF0000"/>
              </a:solidFill>
            </a:endParaRPr>
          </a:p>
        </p:txBody>
      </p:sp>
      <p:sp>
        <p:nvSpPr>
          <p:cNvPr id="134" name="Ellipse 133"/>
          <p:cNvSpPr/>
          <p:nvPr/>
        </p:nvSpPr>
        <p:spPr bwMode="auto">
          <a:xfrm>
            <a:off x="6096001" y="4343245"/>
            <a:ext cx="67679" cy="67679"/>
          </a:xfrm>
          <a:prstGeom prst="ellipse">
            <a:avLst/>
          </a:prstGeom>
          <a:solidFill>
            <a:srgbClr val="FF0000"/>
          </a:solidFill>
          <a:ln w="12700" cap="flat" cmpd="sng" algn="ctr">
            <a:solidFill>
              <a:schemeClr val="accent3"/>
            </a:solidFill>
            <a:prstDash val="solid"/>
            <a:round/>
            <a:headEnd type="none" w="med" len="med"/>
            <a:tailEnd type="none" w="med" len="med"/>
          </a:ln>
          <a:effectLst/>
        </p:spPr>
        <p:txBody>
          <a:bodyPr lIns="86616" tIns="43308" rIns="86616" bIns="43308"/>
          <a:lstStyle/>
          <a:p>
            <a:pPr>
              <a:defRPr/>
            </a:pPr>
            <a:endParaRPr lang="fr-FR" sz="1705" dirty="0">
              <a:solidFill>
                <a:srgbClr val="FF0000"/>
              </a:solidFill>
            </a:endParaRPr>
          </a:p>
        </p:txBody>
      </p:sp>
      <p:sp>
        <p:nvSpPr>
          <p:cNvPr id="136" name="Éclair 135"/>
          <p:cNvSpPr/>
          <p:nvPr/>
        </p:nvSpPr>
        <p:spPr bwMode="auto">
          <a:xfrm flipV="1">
            <a:off x="6163680" y="3801831"/>
            <a:ext cx="338389" cy="338392"/>
          </a:xfrm>
          <a:prstGeom prst="lightningBolt">
            <a:avLst/>
          </a:prstGeom>
          <a:solidFill>
            <a:srgbClr val="FFFF00"/>
          </a:solidFill>
          <a:ln w="12700" cap="flat" cmpd="sng" algn="ctr">
            <a:solidFill>
              <a:schemeClr val="tx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37" name="Éclair 136"/>
          <p:cNvSpPr/>
          <p:nvPr/>
        </p:nvSpPr>
        <p:spPr bwMode="auto">
          <a:xfrm flipV="1">
            <a:off x="6096003" y="4207897"/>
            <a:ext cx="338389" cy="329368"/>
          </a:xfrm>
          <a:prstGeom prst="lightningBolt">
            <a:avLst/>
          </a:prstGeom>
          <a:solidFill>
            <a:srgbClr val="FFFF00"/>
          </a:solidFill>
          <a:ln w="12700" cap="flat" cmpd="sng" algn="ctr">
            <a:solidFill>
              <a:schemeClr val="tx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38" name="Éclair 137"/>
          <p:cNvSpPr/>
          <p:nvPr/>
        </p:nvSpPr>
        <p:spPr bwMode="auto">
          <a:xfrm flipH="1" flipV="1">
            <a:off x="5960644" y="3801830"/>
            <a:ext cx="144379" cy="279735"/>
          </a:xfrm>
          <a:prstGeom prst="lightningBolt">
            <a:avLst/>
          </a:prstGeom>
          <a:solidFill>
            <a:srgbClr val="FFFF00"/>
          </a:solidFill>
          <a:ln w="12700" cap="flat" cmpd="sng" algn="ctr">
            <a:solidFill>
              <a:schemeClr val="tx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41" name="Éclair 140"/>
          <p:cNvSpPr/>
          <p:nvPr/>
        </p:nvSpPr>
        <p:spPr bwMode="auto">
          <a:xfrm flipV="1">
            <a:off x="8464736" y="4207897"/>
            <a:ext cx="338389" cy="329368"/>
          </a:xfrm>
          <a:prstGeom prst="lightningBolt">
            <a:avLst/>
          </a:prstGeom>
          <a:solidFill>
            <a:srgbClr val="FFFF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43" name="Éclair 142"/>
          <p:cNvSpPr/>
          <p:nvPr/>
        </p:nvSpPr>
        <p:spPr bwMode="auto">
          <a:xfrm flipV="1">
            <a:off x="8464736" y="4690667"/>
            <a:ext cx="338389" cy="329368"/>
          </a:xfrm>
          <a:prstGeom prst="lightningBolt">
            <a:avLst/>
          </a:prstGeom>
          <a:solidFill>
            <a:srgbClr val="FFFF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44" name="Éclair 143"/>
          <p:cNvSpPr/>
          <p:nvPr/>
        </p:nvSpPr>
        <p:spPr bwMode="auto">
          <a:xfrm flipV="1">
            <a:off x="8532415" y="3734151"/>
            <a:ext cx="338389" cy="329368"/>
          </a:xfrm>
          <a:prstGeom prst="lightningBolt">
            <a:avLst/>
          </a:prstGeom>
          <a:solidFill>
            <a:srgbClr val="FFFF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145" name="Éclair 144"/>
          <p:cNvSpPr/>
          <p:nvPr/>
        </p:nvSpPr>
        <p:spPr bwMode="auto">
          <a:xfrm flipV="1">
            <a:off x="8464736" y="5096736"/>
            <a:ext cx="338389" cy="329368"/>
          </a:xfrm>
          <a:prstGeom prst="lightningBolt">
            <a:avLst/>
          </a:prstGeom>
          <a:solidFill>
            <a:srgbClr val="FFFF00"/>
          </a:solidFill>
          <a:ln w="12700" cap="flat" cmpd="sng" algn="ctr">
            <a:solidFill>
              <a:schemeClr val="bg1"/>
            </a:solidFill>
            <a:prstDash val="solid"/>
            <a:round/>
            <a:headEnd type="none" w="med" len="med"/>
            <a:tailEnd type="none" w="med" len="med"/>
          </a:ln>
          <a:effectLst/>
          <a:scene3d>
            <a:camera prst="orthographicFront"/>
            <a:lightRig rig="threePt" dir="t"/>
          </a:scene3d>
          <a:sp3d>
            <a:bevelT w="101600" prst="riblet"/>
          </a:sp3d>
        </p:spPr>
        <p:txBody>
          <a:bodyPr lIns="86616" tIns="43308" rIns="86616" bIns="43308"/>
          <a:lstStyle/>
          <a:p>
            <a:pPr>
              <a:defRPr/>
            </a:pPr>
            <a:endParaRPr lang="fr-FR" sz="1705"/>
          </a:p>
        </p:txBody>
      </p:sp>
      <p:sp>
        <p:nvSpPr>
          <p:cNvPr id="99" name="Rectangle 2"/>
          <p:cNvSpPr>
            <a:spLocks noGrp="1" noChangeArrowheads="1"/>
          </p:cNvSpPr>
          <p:nvPr>
            <p:ph type="title"/>
          </p:nvPr>
        </p:nvSpPr>
        <p:spPr>
          <a:xfrm>
            <a:off x="639999" y="1600001"/>
            <a:ext cx="14976000" cy="501454"/>
          </a:xfrm>
          <a:prstGeom prst="rect">
            <a:avLst/>
          </a:prstGeom>
          <a:noFill/>
        </p:spPr>
        <p:txBody>
          <a:bodyPr vert="horz" lIns="93763" tIns="46880" rIns="93763" bIns="46880" rtlCol="0" anchor="t" anchorCtr="0">
            <a:spAutoFit/>
          </a:bodyPr>
          <a:lstStyle/>
          <a:p>
            <a:pPr algn="l"/>
            <a:r>
              <a:rPr lang="fr-FR" sz="2937" noProof="1">
                <a:solidFill>
                  <a:schemeClr val="bg1"/>
                </a:solidFill>
              </a:rPr>
              <a:t>Relation entre une exposition et un effet</a:t>
            </a:r>
            <a:endParaRPr lang="fr-FR" sz="1989" dirty="0">
              <a:solidFill>
                <a:schemeClr val="bg1"/>
              </a:solidFill>
            </a:endParaRPr>
          </a:p>
        </p:txBody>
      </p:sp>
      <p:grpSp>
        <p:nvGrpSpPr>
          <p:cNvPr id="8" name="Groupe 124"/>
          <p:cNvGrpSpPr/>
          <p:nvPr/>
        </p:nvGrpSpPr>
        <p:grpSpPr>
          <a:xfrm>
            <a:off x="3360169" y="1340768"/>
            <a:ext cx="2444772" cy="936104"/>
            <a:chOff x="2051720" y="1340768"/>
            <a:chExt cx="2252154" cy="936104"/>
          </a:xfrm>
        </p:grpSpPr>
        <p:sp>
          <p:nvSpPr>
            <p:cNvPr id="106" name="ZoneTexte 105"/>
            <p:cNvSpPr txBox="1"/>
            <p:nvPr/>
          </p:nvSpPr>
          <p:spPr>
            <a:xfrm>
              <a:off x="2051720" y="1340768"/>
              <a:ext cx="2252154" cy="442109"/>
            </a:xfrm>
            <a:prstGeom prst="rect">
              <a:avLst/>
            </a:prstGeom>
            <a:noFill/>
          </p:spPr>
          <p:txBody>
            <a:bodyPr wrap="none" rtlCol="0">
              <a:spAutoFit/>
            </a:bodyPr>
            <a:lstStyle/>
            <a:p>
              <a:r>
                <a:rPr lang="fr-FR" sz="2273" b="1" dirty="0">
                  <a:solidFill>
                    <a:srgbClr val="002060"/>
                  </a:solidFill>
                </a:rPr>
                <a:t>Toxicocinétique</a:t>
              </a:r>
            </a:p>
          </p:txBody>
        </p:sp>
        <p:sp>
          <p:nvSpPr>
            <p:cNvPr id="123" name="Flèche vers le bas 122"/>
            <p:cNvSpPr/>
            <p:nvPr/>
          </p:nvSpPr>
          <p:spPr>
            <a:xfrm>
              <a:off x="3059832" y="1772816"/>
              <a:ext cx="72008" cy="504056"/>
            </a:xfrm>
            <a:prstGeom prst="downArrow">
              <a:avLst/>
            </a:prstGeom>
            <a:solidFill>
              <a:srgbClr val="FF3F3F"/>
            </a:solidFill>
            <a:ln>
              <a:solidFill>
                <a:srgbClr val="F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705" dirty="0">
                <a:solidFill>
                  <a:schemeClr val="accent2">
                    <a:lumMod val="75000"/>
                  </a:schemeClr>
                </a:solidFill>
              </a:endParaRPr>
            </a:p>
          </p:txBody>
        </p:sp>
      </p:grpSp>
      <p:grpSp>
        <p:nvGrpSpPr>
          <p:cNvPr id="9" name="Groupe 125"/>
          <p:cNvGrpSpPr/>
          <p:nvPr/>
        </p:nvGrpSpPr>
        <p:grpSpPr>
          <a:xfrm>
            <a:off x="6630327" y="1329729"/>
            <a:ext cx="2285433" cy="947143"/>
            <a:chOff x="5064230" y="1329729"/>
            <a:chExt cx="2105369" cy="947143"/>
          </a:xfrm>
        </p:grpSpPr>
        <p:sp>
          <p:nvSpPr>
            <p:cNvPr id="113" name="ZoneTexte 112"/>
            <p:cNvSpPr txBox="1"/>
            <p:nvPr/>
          </p:nvSpPr>
          <p:spPr>
            <a:xfrm>
              <a:off x="5064230" y="1329729"/>
              <a:ext cx="2105369" cy="442109"/>
            </a:xfrm>
            <a:prstGeom prst="rect">
              <a:avLst/>
            </a:prstGeom>
            <a:noFill/>
          </p:spPr>
          <p:txBody>
            <a:bodyPr wrap="none" rtlCol="0">
              <a:spAutoFit/>
            </a:bodyPr>
            <a:lstStyle/>
            <a:p>
              <a:r>
                <a:rPr lang="fr-FR" sz="2273" b="1" dirty="0" err="1">
                  <a:solidFill>
                    <a:srgbClr val="002060"/>
                  </a:solidFill>
                  <a:latin typeface="Arial" pitchFamily="34" charset="0"/>
                  <a:cs typeface="Arial" pitchFamily="34" charset="0"/>
                </a:rPr>
                <a:t>Toxicodynamie</a:t>
              </a:r>
              <a:endParaRPr lang="fr-FR" sz="2273" b="1" dirty="0">
                <a:solidFill>
                  <a:srgbClr val="002060"/>
                </a:solidFill>
                <a:latin typeface="Arial" pitchFamily="34" charset="0"/>
                <a:cs typeface="Arial" pitchFamily="34" charset="0"/>
              </a:endParaRPr>
            </a:p>
          </p:txBody>
        </p:sp>
        <p:sp>
          <p:nvSpPr>
            <p:cNvPr id="124" name="Flèche vers le bas 123"/>
            <p:cNvSpPr/>
            <p:nvPr/>
          </p:nvSpPr>
          <p:spPr>
            <a:xfrm>
              <a:off x="6084168" y="1772816"/>
              <a:ext cx="72008" cy="504056"/>
            </a:xfrm>
            <a:prstGeom prst="downArrow">
              <a:avLst/>
            </a:prstGeom>
            <a:solidFill>
              <a:srgbClr val="FF3F3F"/>
            </a:solidFill>
            <a:ln>
              <a:solidFill>
                <a:srgbClr val="FF3F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705" dirty="0">
                <a:solidFill>
                  <a:schemeClr val="accent2">
                    <a:lumMod val="75000"/>
                  </a:schemeClr>
                </a:solidFill>
              </a:endParaRPr>
            </a:p>
          </p:txBody>
        </p:sp>
      </p:grpSp>
    </p:spTree>
    <p:extLst>
      <p:ext uri="{BB962C8B-B14F-4D97-AF65-F5344CB8AC3E}">
        <p14:creationId xmlns:p14="http://schemas.microsoft.com/office/powerpoint/2010/main" val="32632886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fill="hold" grpId="0" nodeType="withEffect">
                                  <p:stCondLst>
                                    <p:cond delay="0"/>
                                  </p:stCondLst>
                                  <p:childTnLst>
                                    <p:animClr clrSpc="hsl" dir="cw">
                                      <p:cBhvr override="childStyle">
                                        <p:cTn id="6" dur="500" fill="hold"/>
                                        <p:tgtEl>
                                          <p:spTgt spid="23"/>
                                        </p:tgtEl>
                                        <p:attrNameLst>
                                          <p:attrName>style.color</p:attrName>
                                        </p:attrNameLst>
                                      </p:cBhvr>
                                      <p:by>
                                        <p:hsl h="7200000" s="0" l="0"/>
                                      </p:by>
                                    </p:animClr>
                                    <p:animClr clrSpc="hsl" dir="cw">
                                      <p:cBhvr>
                                        <p:cTn id="7" dur="500" fill="hold"/>
                                        <p:tgtEl>
                                          <p:spTgt spid="23"/>
                                        </p:tgtEl>
                                        <p:attrNameLst>
                                          <p:attrName>fillcolor</p:attrName>
                                        </p:attrNameLst>
                                      </p:cBhvr>
                                      <p:by>
                                        <p:hsl h="7200000" s="0" l="0"/>
                                      </p:by>
                                    </p:animClr>
                                    <p:animClr clrSpc="hsl" dir="cw">
                                      <p:cBhvr>
                                        <p:cTn id="8" dur="500" fill="hold"/>
                                        <p:tgtEl>
                                          <p:spTgt spid="23"/>
                                        </p:tgtEl>
                                        <p:attrNameLst>
                                          <p:attrName>stroke.color</p:attrName>
                                        </p:attrNameLst>
                                      </p:cBhvr>
                                      <p:by>
                                        <p:hsl h="7200000" s="0" l="0"/>
                                      </p:by>
                                    </p:animClr>
                                    <p:set>
                                      <p:cBhvr>
                                        <p:cTn id="9" dur="500" fill="hold"/>
                                        <p:tgtEl>
                                          <p:spTgt spid="23"/>
                                        </p:tgtEl>
                                        <p:attrNameLst>
                                          <p:attrName>fill.type</p:attrName>
                                        </p:attrNameLst>
                                      </p:cBhvr>
                                      <p:to>
                                        <p:strVal val="solid"/>
                                      </p:to>
                                    </p:set>
                                  </p:childTnLst>
                                </p:cTn>
                              </p:par>
                              <p:par>
                                <p:cTn id="10" presetID="1" presetClass="entr" presetSubtype="0" fill="hold" nodeType="withEffect">
                                  <p:stCondLst>
                                    <p:cond delay="300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3000"/>
                                  </p:stCondLst>
                                  <p:childTnLst>
                                    <p:set>
                                      <p:cBhvr>
                                        <p:cTn id="13" dur="1" fill="hold">
                                          <p:stCondLst>
                                            <p:cond delay="0"/>
                                          </p:stCondLst>
                                        </p:cTn>
                                        <p:tgtEl>
                                          <p:spTgt spid="2"/>
                                        </p:tgtEl>
                                        <p:attrNameLst>
                                          <p:attrName>style.visibility</p:attrName>
                                        </p:attrNameLst>
                                      </p:cBhvr>
                                      <p:to>
                                        <p:strVal val="visible"/>
                                      </p:to>
                                    </p:set>
                                  </p:childTnLst>
                                </p:cTn>
                              </p:par>
                              <p:par>
                                <p:cTn id="14" presetID="1" presetClass="entr" presetSubtype="0" fill="hold" nodeType="withEffect">
                                  <p:stCondLst>
                                    <p:cond delay="300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nodeType="withEffect">
                                  <p:stCondLst>
                                    <p:cond delay="300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nodeType="withEffect">
                                  <p:stCondLst>
                                    <p:cond delay="300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300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3" presetClass="path" presetSubtype="0" accel="50000" decel="50000" fill="hold" nodeType="clickEffect">
                                  <p:stCondLst>
                                    <p:cond delay="0"/>
                                  </p:stCondLst>
                                  <p:childTnLst>
                                    <p:animMotion origin="layout" path="M 4.84848E-6 -1.40351E-6 L 0.22787 0.00505 " pathEditMode="relative" rAng="0" ptsTypes="AA">
                                      <p:cBhvr>
                                        <p:cTn id="25" dur="2000" fill="hold"/>
                                        <p:tgtEl>
                                          <p:spTgt spid="4"/>
                                        </p:tgtEl>
                                        <p:attrNameLst>
                                          <p:attrName>ppt_x</p:attrName>
                                          <p:attrName>ppt_y</p:attrName>
                                        </p:attrNameLst>
                                      </p:cBhvr>
                                      <p:rCtr x="11400" y="200"/>
                                    </p:animMotion>
                                  </p:childTnLst>
                                </p:cTn>
                              </p:par>
                              <p:par>
                                <p:cTn id="26" presetID="56" presetClass="path" presetSubtype="0" accel="50000" decel="50000" fill="hold" nodeType="withEffect">
                                  <p:stCondLst>
                                    <p:cond delay="0"/>
                                  </p:stCondLst>
                                  <p:childTnLst>
                                    <p:animMotion origin="layout" path="M 2.12121E-6 -2.45614E-6 L 0.08439 -0.09342 " pathEditMode="relative" rAng="0" ptsTypes="AA">
                                      <p:cBhvr>
                                        <p:cTn id="27" dur="2000" fill="hold"/>
                                        <p:tgtEl>
                                          <p:spTgt spid="6"/>
                                        </p:tgtEl>
                                        <p:attrNameLst>
                                          <p:attrName>ppt_x</p:attrName>
                                          <p:attrName>ppt_y</p:attrName>
                                        </p:attrNameLst>
                                      </p:cBhvr>
                                      <p:rCtr x="4200" y="-4700"/>
                                    </p:animMotion>
                                  </p:childTnLst>
                                </p:cTn>
                              </p:par>
                              <p:par>
                                <p:cTn id="28" presetID="56" presetClass="path" presetSubtype="0" accel="50000" decel="50000" fill="hold" nodeType="withEffect">
                                  <p:stCondLst>
                                    <p:cond delay="0"/>
                                  </p:stCondLst>
                                  <p:childTnLst>
                                    <p:animMotion origin="layout" path="M 0.00227 -0.00307 L 0.06409 -0.20197 " pathEditMode="relative" rAng="0" ptsTypes="AA">
                                      <p:cBhvr>
                                        <p:cTn id="29" dur="2000" fill="hold"/>
                                        <p:tgtEl>
                                          <p:spTgt spid="7"/>
                                        </p:tgtEl>
                                        <p:attrNameLst>
                                          <p:attrName>ppt_x</p:attrName>
                                          <p:attrName>ppt_y</p:attrName>
                                        </p:attrNameLst>
                                      </p:cBhvr>
                                      <p:rCtr x="3100" y="-10000"/>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3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29"/>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childTnLst>
                                    <p:set>
                                      <p:cBhvr>
                                        <p:cTn id="40" dur="1" fill="hold">
                                          <p:stCondLst>
                                            <p:cond delay="0"/>
                                          </p:stCondLst>
                                        </p:cTn>
                                        <p:tgtEl>
                                          <p:spTgt spid="1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21" presetClass="emph" presetSubtype="0" fill="hold" grpId="0" nodeType="withEffect">
                                  <p:stCondLst>
                                    <p:cond delay="0"/>
                                  </p:stCondLst>
                                  <p:childTnLst>
                                    <p:animClr clrSpc="hsl" dir="cw">
                                      <p:cBhvr override="childStyle">
                                        <p:cTn id="44" dur="500" fill="hold"/>
                                        <p:tgtEl>
                                          <p:spTgt spid="18"/>
                                        </p:tgtEl>
                                        <p:attrNameLst>
                                          <p:attrName>style.color</p:attrName>
                                        </p:attrNameLst>
                                      </p:cBhvr>
                                      <p:by>
                                        <p:hsl h="7200000" s="0" l="0"/>
                                      </p:by>
                                    </p:animClr>
                                    <p:animClr clrSpc="hsl" dir="cw">
                                      <p:cBhvr>
                                        <p:cTn id="45" dur="500" fill="hold"/>
                                        <p:tgtEl>
                                          <p:spTgt spid="18"/>
                                        </p:tgtEl>
                                        <p:attrNameLst>
                                          <p:attrName>fillcolor</p:attrName>
                                        </p:attrNameLst>
                                      </p:cBhvr>
                                      <p:by>
                                        <p:hsl h="7200000" s="0" l="0"/>
                                      </p:by>
                                    </p:animClr>
                                    <p:animClr clrSpc="hsl" dir="cw">
                                      <p:cBhvr>
                                        <p:cTn id="46" dur="500" fill="hold"/>
                                        <p:tgtEl>
                                          <p:spTgt spid="18"/>
                                        </p:tgtEl>
                                        <p:attrNameLst>
                                          <p:attrName>stroke.color</p:attrName>
                                        </p:attrNameLst>
                                      </p:cBhvr>
                                      <p:by>
                                        <p:hsl h="7200000" s="0" l="0"/>
                                      </p:by>
                                    </p:animClr>
                                    <p:set>
                                      <p:cBhvr>
                                        <p:cTn id="47" dur="500" fill="hold"/>
                                        <p:tgtEl>
                                          <p:spTgt spid="18"/>
                                        </p:tgtEl>
                                        <p:attrNameLst>
                                          <p:attrName>fill.type</p:attrName>
                                        </p:attrNameLst>
                                      </p:cBhvr>
                                      <p:to>
                                        <p:strVal val="solid"/>
                                      </p:to>
                                    </p:set>
                                  </p:childTnLst>
                                </p:cTn>
                              </p:par>
                              <p:par>
                                <p:cTn id="48" presetID="21" presetClass="emph" presetSubtype="0" fill="hold" nodeType="withEffect">
                                  <p:stCondLst>
                                    <p:cond delay="2000"/>
                                  </p:stCondLst>
                                  <p:childTnLst>
                                    <p:animClr clrSpc="hsl" dir="cw">
                                      <p:cBhvr override="childStyle">
                                        <p:cTn id="49" dur="500" fill="hold"/>
                                        <p:tgtEl>
                                          <p:spTgt spid="20">
                                            <p:txEl>
                                              <p:pRg st="0" end="0"/>
                                            </p:txEl>
                                          </p:spTgt>
                                        </p:tgtEl>
                                        <p:attrNameLst>
                                          <p:attrName>style.color</p:attrName>
                                        </p:attrNameLst>
                                      </p:cBhvr>
                                      <p:by>
                                        <p:hsl h="7200000" s="0" l="0"/>
                                      </p:by>
                                    </p:animClr>
                                    <p:animClr clrSpc="hsl" dir="cw">
                                      <p:cBhvr>
                                        <p:cTn id="50" dur="500" fill="hold"/>
                                        <p:tgtEl>
                                          <p:spTgt spid="20">
                                            <p:txEl>
                                              <p:pRg st="0" end="0"/>
                                            </p:txEl>
                                          </p:spTgt>
                                        </p:tgtEl>
                                        <p:attrNameLst>
                                          <p:attrName>fillcolor</p:attrName>
                                        </p:attrNameLst>
                                      </p:cBhvr>
                                      <p:by>
                                        <p:hsl h="7200000" s="0" l="0"/>
                                      </p:by>
                                    </p:animClr>
                                    <p:animClr clrSpc="hsl" dir="cw">
                                      <p:cBhvr>
                                        <p:cTn id="51" dur="500" fill="hold"/>
                                        <p:tgtEl>
                                          <p:spTgt spid="20">
                                            <p:txEl>
                                              <p:pRg st="0" end="0"/>
                                            </p:txEl>
                                          </p:spTgt>
                                        </p:tgtEl>
                                        <p:attrNameLst>
                                          <p:attrName>stroke.color</p:attrName>
                                        </p:attrNameLst>
                                      </p:cBhvr>
                                      <p:by>
                                        <p:hsl h="7200000" s="0" l="0"/>
                                      </p:by>
                                    </p:animClr>
                                    <p:set>
                                      <p:cBhvr>
                                        <p:cTn id="52" dur="500" fill="hold"/>
                                        <p:tgtEl>
                                          <p:spTgt spid="20">
                                            <p:txEl>
                                              <p:pRg st="0" end="0"/>
                                            </p:txEl>
                                          </p:spTgt>
                                        </p:tgtEl>
                                        <p:attrNameLst>
                                          <p:attrName>fill.type</p:attrName>
                                        </p:attrNameLst>
                                      </p:cBhvr>
                                      <p:to>
                                        <p:strVal val="solid"/>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6"/>
                                        </p:tgtEl>
                                        <p:attrNameLst>
                                          <p:attrName>style.visibility</p:attrName>
                                        </p:attrNameLst>
                                      </p:cBhvr>
                                      <p:to>
                                        <p:strVal val="visible"/>
                                      </p:to>
                                    </p:set>
                                  </p:childTnLst>
                                </p:cTn>
                              </p:par>
                            </p:childTnLst>
                          </p:cTn>
                        </p:par>
                        <p:par>
                          <p:cTn id="61" fill="hold">
                            <p:stCondLst>
                              <p:cond delay="0"/>
                            </p:stCondLst>
                            <p:childTnLst>
                              <p:par>
                                <p:cTn id="62" presetID="26" presetClass="emph" presetSubtype="0" fill="hold" nodeType="afterEffect">
                                  <p:stCondLst>
                                    <p:cond delay="2000"/>
                                  </p:stCondLst>
                                  <p:childTnLst>
                                    <p:animEffect transition="out" filter="fade">
                                      <p:cBhvr>
                                        <p:cTn id="63" dur="500" tmFilter="0, 0; .2, .5; .8, .5; 1, 0"/>
                                        <p:tgtEl>
                                          <p:spTgt spid="138"/>
                                        </p:tgtEl>
                                      </p:cBhvr>
                                    </p:animEffect>
                                    <p:animScale>
                                      <p:cBhvr>
                                        <p:cTn id="64" dur="250" autoRev="1" fill="hold"/>
                                        <p:tgtEl>
                                          <p:spTgt spid="138"/>
                                        </p:tgtEl>
                                      </p:cBhvr>
                                      <p:by x="105000" y="105000"/>
                                    </p:animScale>
                                  </p:childTnLst>
                                </p:cTn>
                              </p:par>
                              <p:par>
                                <p:cTn id="65" presetID="26" presetClass="emph" presetSubtype="0" fill="hold" nodeType="withEffect">
                                  <p:stCondLst>
                                    <p:cond delay="2000"/>
                                  </p:stCondLst>
                                  <p:childTnLst>
                                    <p:animEffect transition="out" filter="fade">
                                      <p:cBhvr>
                                        <p:cTn id="66" dur="500" tmFilter="0, 0; .2, .5; .8, .5; 1, 0"/>
                                        <p:tgtEl>
                                          <p:spTgt spid="137"/>
                                        </p:tgtEl>
                                      </p:cBhvr>
                                    </p:animEffect>
                                    <p:animScale>
                                      <p:cBhvr>
                                        <p:cTn id="67" dur="250" autoRev="1" fill="hold"/>
                                        <p:tgtEl>
                                          <p:spTgt spid="137"/>
                                        </p:tgtEl>
                                      </p:cBhvr>
                                      <p:by x="105000" y="105000"/>
                                    </p:animScale>
                                  </p:childTnLst>
                                </p:cTn>
                              </p:par>
                              <p:par>
                                <p:cTn id="68" presetID="26" presetClass="emph" presetSubtype="0" fill="hold" nodeType="withEffect">
                                  <p:stCondLst>
                                    <p:cond delay="2000"/>
                                  </p:stCondLst>
                                  <p:childTnLst>
                                    <p:animEffect transition="out" filter="fade">
                                      <p:cBhvr>
                                        <p:cTn id="69" dur="500" tmFilter="0, 0; .2, .5; .8, .5; 1, 0"/>
                                        <p:tgtEl>
                                          <p:spTgt spid="136"/>
                                        </p:tgtEl>
                                      </p:cBhvr>
                                    </p:animEffect>
                                    <p:animScale>
                                      <p:cBhvr>
                                        <p:cTn id="70" dur="250" autoRev="1" fill="hold"/>
                                        <p:tgtEl>
                                          <p:spTgt spid="136"/>
                                        </p:tgtEl>
                                      </p:cBhvr>
                                      <p:by x="105000" y="105000"/>
                                    </p:animScale>
                                  </p:childTnLst>
                                </p:cTn>
                              </p:par>
                              <p:par>
                                <p:cTn id="71" presetID="1" presetClass="entr" presetSubtype="0" fill="hold" nodeType="withEffect">
                                  <p:stCondLst>
                                    <p:cond delay="2000"/>
                                  </p:stCondLst>
                                  <p:childTnLst>
                                    <p:set>
                                      <p:cBhvr>
                                        <p:cTn id="72" dur="1" fill="hold">
                                          <p:stCondLst>
                                            <p:cond delay="0"/>
                                          </p:stCondLst>
                                        </p:cTn>
                                        <p:tgtEl>
                                          <p:spTgt spid="141"/>
                                        </p:tgtEl>
                                        <p:attrNameLst>
                                          <p:attrName>style.visibility</p:attrName>
                                        </p:attrNameLst>
                                      </p:cBhvr>
                                      <p:to>
                                        <p:strVal val="visible"/>
                                      </p:to>
                                    </p:set>
                                  </p:childTnLst>
                                </p:cTn>
                              </p:par>
                              <p:par>
                                <p:cTn id="73" presetID="1" presetClass="entr" presetSubtype="0" fill="hold" nodeType="withEffect">
                                  <p:stCondLst>
                                    <p:cond delay="2000"/>
                                  </p:stCondLst>
                                  <p:childTnLst>
                                    <p:set>
                                      <p:cBhvr>
                                        <p:cTn id="74" dur="1" fill="hold">
                                          <p:stCondLst>
                                            <p:cond delay="0"/>
                                          </p:stCondLst>
                                        </p:cTn>
                                        <p:tgtEl>
                                          <p:spTgt spid="143"/>
                                        </p:tgtEl>
                                        <p:attrNameLst>
                                          <p:attrName>style.visibility</p:attrName>
                                        </p:attrNameLst>
                                      </p:cBhvr>
                                      <p:to>
                                        <p:strVal val="visible"/>
                                      </p:to>
                                    </p:set>
                                  </p:childTnLst>
                                </p:cTn>
                              </p:par>
                              <p:par>
                                <p:cTn id="75" presetID="1" presetClass="entr" presetSubtype="0" fill="hold" nodeType="withEffect">
                                  <p:stCondLst>
                                    <p:cond delay="2000"/>
                                  </p:stCondLst>
                                  <p:childTnLst>
                                    <p:set>
                                      <p:cBhvr>
                                        <p:cTn id="76" dur="1" fill="hold">
                                          <p:stCondLst>
                                            <p:cond delay="0"/>
                                          </p:stCondLst>
                                        </p:cTn>
                                        <p:tgtEl>
                                          <p:spTgt spid="144"/>
                                        </p:tgtEl>
                                        <p:attrNameLst>
                                          <p:attrName>style.visibility</p:attrName>
                                        </p:attrNameLst>
                                      </p:cBhvr>
                                      <p:to>
                                        <p:strVal val="visible"/>
                                      </p:to>
                                    </p:set>
                                  </p:childTnLst>
                                </p:cTn>
                              </p:par>
                              <p:par>
                                <p:cTn id="77" presetID="1" presetClass="entr" presetSubtype="0" fill="hold" nodeType="withEffect">
                                  <p:stCondLst>
                                    <p:cond delay="2000"/>
                                  </p:stCondLst>
                                  <p:childTnLst>
                                    <p:set>
                                      <p:cBhvr>
                                        <p:cTn id="78" dur="1" fill="hold">
                                          <p:stCondLst>
                                            <p:cond delay="0"/>
                                          </p:stCondLst>
                                        </p:cTn>
                                        <p:tgtEl>
                                          <p:spTgt spid="14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128" grpId="0" animBg="1"/>
      <p:bldP spid="129" grpId="0" animBg="1"/>
      <p:bldP spid="130" grpId="0" animBg="1"/>
      <p:bldP spid="131" grpId="0" animBg="1"/>
      <p:bldP spid="1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47FB43A-9DC2-7938-74DD-703FB6466282}"/>
              </a:ext>
            </a:extLst>
          </p:cNvPr>
          <p:cNvSpPr>
            <a:spLocks noGrp="1"/>
          </p:cNvSpPr>
          <p:nvPr>
            <p:ph type="title"/>
          </p:nvPr>
        </p:nvSpPr>
        <p:spPr/>
        <p:txBody>
          <a:bodyPr/>
          <a:lstStyle/>
          <a:p>
            <a:pPr marL="0" indent="0">
              <a:buNone/>
            </a:pPr>
            <a:r>
              <a:rPr lang="fr-FR" dirty="0"/>
              <a:t> Extension à la période prénatale </a:t>
            </a:r>
            <a:r>
              <a:rPr lang="fr-FR" sz="2667" dirty="0"/>
              <a:t>(thèse Yourdasmine </a:t>
            </a:r>
            <a:r>
              <a:rPr lang="fr-FR" sz="2667" dirty="0" err="1"/>
              <a:t>Ali-Daoud</a:t>
            </a:r>
            <a:r>
              <a:rPr lang="fr-FR" sz="2667" dirty="0"/>
              <a:t>)</a:t>
            </a:r>
          </a:p>
        </p:txBody>
      </p:sp>
      <p:sp>
        <p:nvSpPr>
          <p:cNvPr id="3" name="Espace réservé de la date 2">
            <a:extLst>
              <a:ext uri="{FF2B5EF4-FFF2-40B4-BE49-F238E27FC236}">
                <a16:creationId xmlns:a16="http://schemas.microsoft.com/office/drawing/2014/main" id="{7331A737-A9CA-65DE-621E-55E518488970}"/>
              </a:ext>
            </a:extLst>
          </p:cNvPr>
          <p:cNvSpPr>
            <a:spLocks noGrp="1"/>
          </p:cNvSpPr>
          <p:nvPr>
            <p:ph type="dt" sz="half" idx="10"/>
          </p:nvPr>
        </p:nvSpPr>
        <p:spPr/>
        <p:txBody>
          <a:bodyPr/>
          <a:lstStyle/>
          <a:p>
            <a:pPr algn="r"/>
            <a:r>
              <a:rPr lang="fr-FR" cap="all"/>
              <a:t>XX/XX/XXXX</a:t>
            </a:r>
            <a:endParaRPr lang="fr-FR" cap="all" dirty="0"/>
          </a:p>
        </p:txBody>
      </p:sp>
      <p:sp>
        <p:nvSpPr>
          <p:cNvPr id="4" name="Espace réservé du pied de page 3">
            <a:extLst>
              <a:ext uri="{FF2B5EF4-FFF2-40B4-BE49-F238E27FC236}">
                <a16:creationId xmlns:a16="http://schemas.microsoft.com/office/drawing/2014/main" id="{6A3D4A85-4C46-0382-6F13-1C0BB4E4ADDE}"/>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882C5C66-6DF3-DBB1-F904-0983FD0C200E}"/>
              </a:ext>
            </a:extLst>
          </p:cNvPr>
          <p:cNvSpPr>
            <a:spLocks noGrp="1"/>
          </p:cNvSpPr>
          <p:nvPr>
            <p:ph type="sldNum" sz="quarter" idx="12"/>
          </p:nvPr>
        </p:nvSpPr>
        <p:spPr/>
        <p:txBody>
          <a:bodyPr/>
          <a:lstStyle/>
          <a:p>
            <a:fld id="{733122C9-A0B9-462F-8757-0847AD287B63}" type="slidenum">
              <a:rPr lang="fr-FR" smtClean="0"/>
              <a:pPr/>
              <a:t>30</a:t>
            </a:fld>
            <a:endParaRPr lang="fr-FR" dirty="0"/>
          </a:p>
        </p:txBody>
      </p:sp>
    </p:spTree>
    <p:extLst>
      <p:ext uri="{BB962C8B-B14F-4D97-AF65-F5344CB8AC3E}">
        <p14:creationId xmlns:p14="http://schemas.microsoft.com/office/powerpoint/2010/main" val="21433409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3BBCB8-519C-FC71-BBD8-5A532B2B30C0}"/>
              </a:ext>
            </a:extLst>
          </p:cNvPr>
          <p:cNvSpPr>
            <a:spLocks noGrp="1"/>
          </p:cNvSpPr>
          <p:nvPr>
            <p:ph type="title"/>
          </p:nvPr>
        </p:nvSpPr>
        <p:spPr/>
        <p:txBody>
          <a:bodyPr/>
          <a:lstStyle/>
          <a:p>
            <a:r>
              <a:rPr lang="fr-FR" sz="2667" dirty="0"/>
              <a:t>Calibration de la résorption osseuse supplémentaire</a:t>
            </a:r>
          </a:p>
        </p:txBody>
      </p:sp>
      <p:sp>
        <p:nvSpPr>
          <p:cNvPr id="4" name="Espace réservé du pied de page 3">
            <a:extLst>
              <a:ext uri="{FF2B5EF4-FFF2-40B4-BE49-F238E27FC236}">
                <a16:creationId xmlns:a16="http://schemas.microsoft.com/office/drawing/2014/main" id="{C3A537DB-1884-AAC3-FB0A-791804345815}"/>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4C505B2B-21C9-B80F-61F9-40E2F7D11656}"/>
              </a:ext>
            </a:extLst>
          </p:cNvPr>
          <p:cNvSpPr>
            <a:spLocks noGrp="1"/>
          </p:cNvSpPr>
          <p:nvPr>
            <p:ph type="sldNum" sz="quarter" idx="12"/>
          </p:nvPr>
        </p:nvSpPr>
        <p:spPr/>
        <p:txBody>
          <a:bodyPr/>
          <a:lstStyle/>
          <a:p>
            <a:fld id="{733122C9-A0B9-462F-8757-0847AD287B63}" type="slidenum">
              <a:rPr lang="fr-FR" smtClean="0"/>
              <a:pPr/>
              <a:t>31</a:t>
            </a:fld>
            <a:endParaRPr lang="fr-FR" dirty="0"/>
          </a:p>
        </p:txBody>
      </p:sp>
      <p:sp>
        <p:nvSpPr>
          <p:cNvPr id="7" name="Espace réservé du texte 6">
            <a:extLst>
              <a:ext uri="{FF2B5EF4-FFF2-40B4-BE49-F238E27FC236}">
                <a16:creationId xmlns:a16="http://schemas.microsoft.com/office/drawing/2014/main" id="{EF76498C-5DC0-E281-22F5-EF809EF313D0}"/>
              </a:ext>
            </a:extLst>
          </p:cNvPr>
          <p:cNvSpPr>
            <a:spLocks noGrp="1"/>
          </p:cNvSpPr>
          <p:nvPr>
            <p:ph type="body" sz="quarter" idx="13"/>
          </p:nvPr>
        </p:nvSpPr>
        <p:spPr/>
        <p:txBody>
          <a:bodyPr/>
          <a:lstStyle/>
          <a:p>
            <a:endParaRPr lang="fr-FR"/>
          </a:p>
        </p:txBody>
      </p:sp>
      <p:sp>
        <p:nvSpPr>
          <p:cNvPr id="8" name="Espace réservé du texte 7">
            <a:extLst>
              <a:ext uri="{FF2B5EF4-FFF2-40B4-BE49-F238E27FC236}">
                <a16:creationId xmlns:a16="http://schemas.microsoft.com/office/drawing/2014/main" id="{2D1666BC-A3D4-6E14-AF33-BC41D324F842}"/>
              </a:ext>
            </a:extLst>
          </p:cNvPr>
          <p:cNvSpPr>
            <a:spLocks noGrp="1"/>
          </p:cNvSpPr>
          <p:nvPr>
            <p:ph type="body" sz="quarter" idx="15"/>
          </p:nvPr>
        </p:nvSpPr>
        <p:spPr/>
        <p:txBody>
          <a:bodyPr/>
          <a:lstStyle/>
          <a:p>
            <a:r>
              <a:rPr lang="fr-FR" dirty="0"/>
              <a:t>Données et modèle</a:t>
            </a:r>
          </a:p>
        </p:txBody>
      </p:sp>
      <p:sp>
        <p:nvSpPr>
          <p:cNvPr id="10" name="Espace réservé du contenu 9">
            <a:extLst>
              <a:ext uri="{FF2B5EF4-FFF2-40B4-BE49-F238E27FC236}">
                <a16:creationId xmlns:a16="http://schemas.microsoft.com/office/drawing/2014/main" id="{4E699B49-5614-73F4-DCC8-BD01320CA0D6}"/>
              </a:ext>
            </a:extLst>
          </p:cNvPr>
          <p:cNvSpPr txBox="1">
            <a:spLocks/>
          </p:cNvSpPr>
          <p:nvPr/>
        </p:nvSpPr>
        <p:spPr bwMode="gray">
          <a:xfrm>
            <a:off x="239350" y="2507285"/>
            <a:ext cx="5484149" cy="3706025"/>
          </a:xfrm>
          <a:prstGeom prst="rect">
            <a:avLst/>
          </a:prstGeom>
          <a:ln w="28575">
            <a:solidFill>
              <a:schemeClr val="tx2"/>
            </a:solidFill>
          </a:ln>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Arial" panose="020B0604020202020204" pitchFamily="34" charset="0"/>
                <a:ea typeface="+mn-ea"/>
                <a:cs typeface="Arial" panose="020B0604020202020204" pitchFamily="34" charset="0"/>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Arial" panose="020B0604020202020204" pitchFamily="34" charset="0"/>
                <a:ea typeface="+mn-ea"/>
                <a:cs typeface="Arial" panose="020B0604020202020204" pitchFamily="34" charset="0"/>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Arial" panose="020B0604020202020204" pitchFamily="34" charset="0"/>
                <a:ea typeface="+mn-ea"/>
                <a:cs typeface="Arial" panose="020B0604020202020204" pitchFamily="34" charset="0"/>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Arial" panose="020B0604020202020204" pitchFamily="34" charset="0"/>
                <a:ea typeface="+mn-ea"/>
                <a:cs typeface="Arial" panose="020B0604020202020204" pitchFamily="34" charset="0"/>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a:buFont typeface="Arial" panose="020B0604020202020204" pitchFamily="34" charset="0"/>
              <a:buChar char="•"/>
            </a:pPr>
            <a:r>
              <a:rPr lang="fr-FR" sz="1400" dirty="0">
                <a:latin typeface="+mj-lt"/>
              </a:rPr>
              <a:t>Cinétique du Pb pendant la grossesse, (</a:t>
            </a:r>
            <a:r>
              <a:rPr lang="fr-FR" sz="1400" dirty="0" err="1">
                <a:latin typeface="+mj-lt"/>
              </a:rPr>
              <a:t>Rothenberg</a:t>
            </a:r>
            <a:r>
              <a:rPr lang="fr-FR" sz="1400" dirty="0">
                <a:latin typeface="+mj-lt"/>
              </a:rPr>
              <a:t> et al.,)</a:t>
            </a:r>
          </a:p>
          <a:p>
            <a:pPr marL="228594" indent="-228594">
              <a:buFont typeface="Arial" panose="020B0604020202020204" pitchFamily="34" charset="0"/>
              <a:buChar char="•"/>
            </a:pPr>
            <a:r>
              <a:rPr lang="fr-FR" sz="1400" dirty="0">
                <a:latin typeface="+mj-lt"/>
              </a:rPr>
              <a:t>105 femmes, âge moyen de 27,5 ans,</a:t>
            </a:r>
          </a:p>
          <a:p>
            <a:pPr marL="228594" indent="-228594">
              <a:buFont typeface="Arial" panose="020B0604020202020204" pitchFamily="34" charset="0"/>
              <a:buChar char="•"/>
            </a:pPr>
            <a:r>
              <a:rPr lang="fr-FR" sz="1400" dirty="0">
                <a:latin typeface="+mj-lt"/>
              </a:rPr>
              <a:t>Age de gestation = 39,9 semaines et poids moyen du nouveau-né = 3,186 Kg </a:t>
            </a: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A625F140-70CB-A5D0-EACB-C0F63029757A}"/>
                  </a:ext>
                </a:extLst>
              </p:cNvPr>
              <p:cNvSpPr txBox="1"/>
              <p:nvPr/>
            </p:nvSpPr>
            <p:spPr>
              <a:xfrm>
                <a:off x="6095588" y="1998751"/>
                <a:ext cx="6336648" cy="595869"/>
              </a:xfrm>
              <a:prstGeom prst="rect">
                <a:avLst/>
              </a:prstGeom>
              <a:noFill/>
            </p:spPr>
            <p:txBody>
              <a:bodyPr wrap="square">
                <a:spAutoFit/>
              </a:bodyPr>
              <a:lstStyle/>
              <a:p>
                <a:r>
                  <a:rPr lang="fr-FR" sz="1467" dirty="0">
                    <a:ea typeface="Times New Roman" panose="02020603050405020304" pitchFamily="18" charset="0"/>
                    <a:cs typeface="Calibri" panose="020F0502020204030204" pitchFamily="34" charset="0"/>
                  </a:rPr>
                  <a:t>resorption_sup</a:t>
                </a:r>
                <a14:m>
                  <m:oMath xmlns:m="http://schemas.openxmlformats.org/officeDocument/2006/math">
                    <m:r>
                      <a:rPr lang="en-US" sz="1467" i="1">
                        <a:latin typeface="Cambria Math" panose="02040503050406030204" pitchFamily="18" charset="0"/>
                        <a:ea typeface="Times New Roman" panose="02020603050405020304" pitchFamily="18" charset="0"/>
                        <a:cs typeface="Calibri" panose="020F0502020204030204" pitchFamily="34" charset="0"/>
                      </a:rPr>
                      <m:t>=</m:t>
                    </m:r>
                    <m:d>
                      <m:dPr>
                        <m:begChr m:val="{"/>
                        <m:endChr m:val=""/>
                        <m:ctrlPr>
                          <a:rPr lang="fr-FR" sz="1467" i="1">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fr-FR" sz="1467" i="1">
                                <a:latin typeface="Cambria Math" panose="02040503050406030204" pitchFamily="18" charset="0"/>
                                <a:ea typeface="Times New Roman" panose="02020603050405020304" pitchFamily="18" charset="0"/>
                                <a:cs typeface="Calibri" panose="020F0502020204030204" pitchFamily="34" charset="0"/>
                              </a:rPr>
                            </m:ctrlPr>
                          </m:eqArrPr>
                          <m:e>
                            <m:r>
                              <a:rPr lang="en-US" sz="1467">
                                <a:latin typeface="Cambria Math" panose="02040503050406030204" pitchFamily="18" charset="0"/>
                                <a:ea typeface="Calibri" panose="020F0502020204030204" pitchFamily="34" charset="0"/>
                                <a:cs typeface="Calibri" panose="020F0502020204030204" pitchFamily="34" charset="0"/>
                              </a:rPr>
                              <m:t>0.0</m:t>
                            </m:r>
                            <m:r>
                              <a:rPr lang="en-US" sz="1467" i="1">
                                <a:latin typeface="Cambria Math" panose="02040503050406030204" pitchFamily="18" charset="0"/>
                                <a:ea typeface="Calibri" panose="020F0502020204030204" pitchFamily="34" charset="0"/>
                                <a:cs typeface="Calibri" panose="020F0502020204030204" pitchFamily="34" charset="0"/>
                              </a:rPr>
                              <m:t>, </m:t>
                            </m:r>
                            <m:r>
                              <a:rPr lang="fr-FR" sz="1467" i="1">
                                <a:latin typeface="Cambria Math" panose="02040503050406030204" pitchFamily="18" charset="0"/>
                                <a:ea typeface="Calibri" panose="020F0502020204030204" pitchFamily="34" charset="0"/>
                                <a:cs typeface="Calibri" panose="020F0502020204030204" pitchFamily="34" charset="0"/>
                              </a:rPr>
                              <m:t> </m:t>
                            </m:r>
                            <m:r>
                              <a:rPr lang="fr-FR" sz="1467" i="1">
                                <a:latin typeface="Cambria Math" panose="02040503050406030204" pitchFamily="18" charset="0"/>
                                <a:ea typeface="Calibri" panose="020F0502020204030204" pitchFamily="34" charset="0"/>
                                <a:cs typeface="Calibri" panose="020F0502020204030204" pitchFamily="34" charset="0"/>
                              </a:rPr>
                              <m:t>𝑞𝑢𝑎𝑛𝑑</m:t>
                            </m:r>
                            <m:r>
                              <a:rPr lang="fr-FR" sz="1467" i="1">
                                <a:latin typeface="Cambria Math" panose="02040503050406030204" pitchFamily="18" charset="0"/>
                                <a:ea typeface="Calibri" panose="020F0502020204030204" pitchFamily="34" charset="0"/>
                                <a:cs typeface="Calibri" panose="020F0502020204030204" pitchFamily="34" charset="0"/>
                              </a:rPr>
                              <m:t>  &amp;</m:t>
                            </m:r>
                            <m:r>
                              <a:rPr lang="fr-FR" sz="1467" i="1">
                                <a:latin typeface="Cambria Math" panose="02040503050406030204" pitchFamily="18" charset="0"/>
                                <a:ea typeface="Calibri" panose="020F0502020204030204" pitchFamily="34" charset="0"/>
                                <a:cs typeface="Calibri" panose="020F0502020204030204" pitchFamily="34" charset="0"/>
                              </a:rPr>
                              <m:t>𝑡</m:t>
                            </m:r>
                            <m:r>
                              <a:rPr lang="fr-FR" sz="1467" i="1">
                                <a:latin typeface="Cambria Math" panose="02040503050406030204" pitchFamily="18" charset="0"/>
                                <a:ea typeface="Calibri" panose="020F0502020204030204" pitchFamily="34" charset="0"/>
                                <a:cs typeface="Calibri" panose="020F0502020204030204" pitchFamily="34" charset="0"/>
                              </a:rPr>
                              <m:t>&lt;</m:t>
                            </m:r>
                            <m:r>
                              <a:rPr lang="fr-FR" sz="1467" i="1">
                                <a:latin typeface="Cambria Math" panose="02040503050406030204" pitchFamily="18" charset="0"/>
                                <a:ea typeface="Calibri" panose="020F0502020204030204" pitchFamily="34" charset="0"/>
                                <a:cs typeface="Calibri" panose="020F0502020204030204" pitchFamily="34" charset="0"/>
                              </a:rPr>
                              <m:t>𝑆𝑡𝑎𝑟𝑡</m:t>
                            </m:r>
                          </m:e>
                          <m:e>
                            <m:r>
                              <a:rPr lang="fr-FR" sz="1467" b="1" i="1">
                                <a:solidFill>
                                  <a:schemeClr val="tx2"/>
                                </a:solidFill>
                                <a:latin typeface="Cambria Math" panose="02040503050406030204" pitchFamily="18" charset="0"/>
                                <a:ea typeface="Calibri" panose="020F0502020204030204" pitchFamily="34" charset="0"/>
                                <a:cs typeface="Calibri" panose="020F0502020204030204" pitchFamily="34" charset="0"/>
                              </a:rPr>
                              <m:t>𝑮</m:t>
                            </m:r>
                            <m:r>
                              <a:rPr lang="en-US" sz="1467" b="1" i="1">
                                <a:solidFill>
                                  <a:schemeClr val="tx2"/>
                                </a:solidFill>
                                <a:latin typeface="Cambria Math" panose="02040503050406030204" pitchFamily="18" charset="0"/>
                                <a:ea typeface="Calibri" panose="020F0502020204030204" pitchFamily="34" charset="0"/>
                                <a:cs typeface="Calibri" panose="020F0502020204030204" pitchFamily="34" charset="0"/>
                              </a:rPr>
                              <m:t> </m:t>
                            </m:r>
                            <m:r>
                              <a:rPr lang="en-US" sz="1467" i="1">
                                <a:latin typeface="Cambria Math" panose="02040503050406030204" pitchFamily="18" charset="0"/>
                                <a:ea typeface="Calibri" panose="020F0502020204030204" pitchFamily="34" charset="0"/>
                                <a:cs typeface="Calibri" panose="020F0502020204030204" pitchFamily="34" charset="0"/>
                              </a:rPr>
                              <m:t>×</m:t>
                            </m:r>
                            <m:d>
                              <m:dPr>
                                <m:ctrlPr>
                                  <a:rPr lang="en-US" sz="1467" i="1">
                                    <a:latin typeface="Cambria Math" panose="02040503050406030204" pitchFamily="18" charset="0"/>
                                    <a:ea typeface="Calibri" panose="020F0502020204030204" pitchFamily="34" charset="0"/>
                                    <a:cs typeface="Calibri" panose="020F0502020204030204" pitchFamily="34" charset="0"/>
                                  </a:rPr>
                                </m:ctrlPr>
                              </m:dPr>
                              <m:e>
                                <m:r>
                                  <a:rPr lang="fr-FR" sz="1467" i="1">
                                    <a:latin typeface="Cambria Math" panose="02040503050406030204" pitchFamily="18" charset="0"/>
                                    <a:ea typeface="Calibri" panose="020F0502020204030204" pitchFamily="34" charset="0"/>
                                    <a:cs typeface="Calibri" panose="020F0502020204030204" pitchFamily="34" charset="0"/>
                                  </a:rPr>
                                  <m:t>𝑡</m:t>
                                </m:r>
                                <m:r>
                                  <a:rPr lang="en-US" sz="1467" i="1">
                                    <a:latin typeface="Cambria Math" panose="02040503050406030204" pitchFamily="18" charset="0"/>
                                    <a:ea typeface="Calibri" panose="020F0502020204030204" pitchFamily="34" charset="0"/>
                                    <a:cs typeface="Calibri" panose="020F0502020204030204" pitchFamily="34" charset="0"/>
                                  </a:rPr>
                                  <m:t>−</m:t>
                                </m:r>
                                <m:r>
                                  <a:rPr lang="fr-FR" sz="1467" b="1" i="1">
                                    <a:solidFill>
                                      <a:schemeClr val="tx2"/>
                                    </a:solidFill>
                                    <a:latin typeface="Cambria Math" panose="02040503050406030204" pitchFamily="18" charset="0"/>
                                    <a:ea typeface="Calibri" panose="020F0502020204030204" pitchFamily="34" charset="0"/>
                                    <a:cs typeface="Calibri" panose="020F0502020204030204" pitchFamily="34" charset="0"/>
                                  </a:rPr>
                                  <m:t>𝑺𝒕𝒂𝒓𝒕</m:t>
                                </m:r>
                                <m:r>
                                  <a:rPr lang="en-US" sz="1467" i="1">
                                    <a:latin typeface="Cambria Math" panose="02040503050406030204" pitchFamily="18" charset="0"/>
                                    <a:ea typeface="Calibri" panose="020F0502020204030204" pitchFamily="34" charset="0"/>
                                    <a:cs typeface="Calibri" panose="020F0502020204030204" pitchFamily="34" charset="0"/>
                                  </a:rPr>
                                  <m:t> </m:t>
                                </m:r>
                              </m:e>
                            </m:d>
                            <m:r>
                              <a:rPr lang="en-US" sz="1467" i="1">
                                <a:latin typeface="Cambria Math" panose="02040503050406030204" pitchFamily="18" charset="0"/>
                                <a:ea typeface="Calibri" panose="020F0502020204030204" pitchFamily="34" charset="0"/>
                                <a:cs typeface="Calibri" panose="020F0502020204030204" pitchFamily="34" charset="0"/>
                              </a:rPr>
                              <m:t>,  </m:t>
                            </m:r>
                            <m:r>
                              <a:rPr lang="fr-FR" sz="1467" i="1">
                                <a:latin typeface="Cambria Math" panose="02040503050406030204" pitchFamily="18" charset="0"/>
                                <a:ea typeface="Calibri" panose="020F0502020204030204" pitchFamily="34" charset="0"/>
                                <a:cs typeface="Calibri" panose="020F0502020204030204" pitchFamily="34" charset="0"/>
                              </a:rPr>
                              <m:t>𝑞𝑢𝑎𝑛𝑑</m:t>
                            </m:r>
                            <m:r>
                              <a:rPr lang="fr-FR" sz="1467" i="1">
                                <a:latin typeface="Cambria Math" panose="02040503050406030204" pitchFamily="18" charset="0"/>
                                <a:ea typeface="Calibri" panose="020F0502020204030204" pitchFamily="34" charset="0"/>
                                <a:cs typeface="Calibri" panose="020F0502020204030204" pitchFamily="34" charset="0"/>
                              </a:rPr>
                              <m:t> &amp;</m:t>
                            </m:r>
                            <m:r>
                              <a:rPr lang="fr-FR" sz="1467" i="1">
                                <a:latin typeface="Cambria Math" panose="02040503050406030204" pitchFamily="18" charset="0"/>
                                <a:ea typeface="Calibri" panose="020F0502020204030204" pitchFamily="34" charset="0"/>
                                <a:cs typeface="Calibri" panose="020F0502020204030204" pitchFamily="34" charset="0"/>
                              </a:rPr>
                              <m:t>𝑡</m:t>
                            </m:r>
                            <m:r>
                              <a:rPr lang="fr-FR" sz="1467" i="1">
                                <a:latin typeface="Cambria Math" panose="02040503050406030204" pitchFamily="18" charset="0"/>
                                <a:ea typeface="Calibri" panose="020F0502020204030204" pitchFamily="34" charset="0"/>
                                <a:cs typeface="Calibri" panose="020F0502020204030204" pitchFamily="34" charset="0"/>
                              </a:rPr>
                              <m:t>&gt;</m:t>
                            </m:r>
                            <m:r>
                              <a:rPr lang="fr-FR" sz="1467" i="1">
                                <a:latin typeface="Cambria Math" panose="02040503050406030204" pitchFamily="18" charset="0"/>
                                <a:ea typeface="Calibri" panose="020F0502020204030204" pitchFamily="34" charset="0"/>
                                <a:cs typeface="Calibri" panose="020F0502020204030204" pitchFamily="34" charset="0"/>
                              </a:rPr>
                              <m:t>𝑆𝑡𝑎𝑟𝑡</m:t>
                            </m:r>
                          </m:e>
                        </m:eqArr>
                      </m:e>
                    </m:d>
                  </m:oMath>
                </a14:m>
                <a:endParaRPr lang="fr-FR" sz="1467" dirty="0"/>
              </a:p>
            </p:txBody>
          </p:sp>
        </mc:Choice>
        <mc:Fallback>
          <p:sp>
            <p:nvSpPr>
              <p:cNvPr id="13" name="ZoneTexte 12">
                <a:extLst>
                  <a:ext uri="{FF2B5EF4-FFF2-40B4-BE49-F238E27FC236}">
                    <a16:creationId xmlns:a16="http://schemas.microsoft.com/office/drawing/2014/main" id="{A625F140-70CB-A5D0-EACB-C0F63029757A}"/>
                  </a:ext>
                </a:extLst>
              </p:cNvPr>
              <p:cNvSpPr txBox="1">
                <a:spLocks noRot="1" noChangeAspect="1" noMove="1" noResize="1" noEditPoints="1" noAdjustHandles="1" noChangeArrowheads="1" noChangeShapeType="1" noTextEdit="1"/>
              </p:cNvSpPr>
              <p:nvPr/>
            </p:nvSpPr>
            <p:spPr>
              <a:xfrm>
                <a:off x="6095588" y="1998751"/>
                <a:ext cx="6336648" cy="595869"/>
              </a:xfrm>
              <a:prstGeom prst="rect">
                <a:avLst/>
              </a:prstGeom>
              <a:blipFill>
                <a:blip r:embed="rId2"/>
                <a:stretch>
                  <a:fillRect l="-385"/>
                </a:stretch>
              </a:blipFill>
            </p:spPr>
            <p:txBody>
              <a:bodyPr/>
              <a:lstStyle/>
              <a:p>
                <a:r>
                  <a:rPr lang="en-US">
                    <a:noFill/>
                  </a:rPr>
                  <a:t> </a:t>
                </a:r>
              </a:p>
            </p:txBody>
          </p:sp>
        </mc:Fallback>
      </mc:AlternateContent>
      <p:graphicFrame>
        <p:nvGraphicFramePr>
          <p:cNvPr id="14" name="Tableau 13">
            <a:extLst>
              <a:ext uri="{FF2B5EF4-FFF2-40B4-BE49-F238E27FC236}">
                <a16:creationId xmlns:a16="http://schemas.microsoft.com/office/drawing/2014/main" id="{0CC7BD7D-7EE6-8582-295C-285F702A4124}"/>
              </a:ext>
            </a:extLst>
          </p:cNvPr>
          <p:cNvGraphicFramePr>
            <a:graphicFrameLocks noGrp="1"/>
          </p:cNvGraphicFramePr>
          <p:nvPr/>
        </p:nvGraphicFramePr>
        <p:xfrm>
          <a:off x="5964148" y="2760899"/>
          <a:ext cx="5760642" cy="1491573"/>
        </p:xfrm>
        <a:graphic>
          <a:graphicData uri="http://schemas.openxmlformats.org/drawingml/2006/table">
            <a:tbl>
              <a:tblPr firstRow="1" firstCol="1" bandRow="1"/>
              <a:tblGrid>
                <a:gridCol w="2784311">
                  <a:extLst>
                    <a:ext uri="{9D8B030D-6E8A-4147-A177-3AD203B41FA5}">
                      <a16:colId xmlns:a16="http://schemas.microsoft.com/office/drawing/2014/main" val="1694760758"/>
                    </a:ext>
                  </a:extLst>
                </a:gridCol>
                <a:gridCol w="1728192">
                  <a:extLst>
                    <a:ext uri="{9D8B030D-6E8A-4147-A177-3AD203B41FA5}">
                      <a16:colId xmlns:a16="http://schemas.microsoft.com/office/drawing/2014/main" val="3729474233"/>
                    </a:ext>
                  </a:extLst>
                </a:gridCol>
                <a:gridCol w="1248139">
                  <a:extLst>
                    <a:ext uri="{9D8B030D-6E8A-4147-A177-3AD203B41FA5}">
                      <a16:colId xmlns:a16="http://schemas.microsoft.com/office/drawing/2014/main" val="43478981"/>
                    </a:ext>
                  </a:extLst>
                </a:gridCol>
              </a:tblGrid>
              <a:tr h="745787">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Nom du paramètre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a:txBody>
                    <a:bodyPr/>
                    <a:lstStyle/>
                    <a:p>
                      <a:pPr>
                        <a:lnSpc>
                          <a:spcPct val="150000"/>
                        </a:lnSpc>
                        <a:spcAft>
                          <a:spcPts val="800"/>
                        </a:spcAft>
                      </a:pPr>
                      <a:r>
                        <a:rPr lang="fr-FR" sz="1300" noProof="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Abréviation</a:t>
                      </a:r>
                      <a:endParaRPr lang="fr-FR" sz="1500" noProof="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a:txBody>
                    <a:bodyPr/>
                    <a:lstStyle/>
                    <a:p>
                      <a:pPr>
                        <a:lnSpc>
                          <a:spcPct val="150000"/>
                        </a:lnSpc>
                        <a:spcAft>
                          <a:spcPts val="800"/>
                        </a:spcAft>
                      </a:pPr>
                      <a:r>
                        <a:rPr lang="fr-FR" sz="1300" noProof="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Unité</a:t>
                      </a:r>
                      <a:endParaRPr lang="fr-FR" sz="1500" noProof="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25509925"/>
                  </a:ext>
                </a:extLst>
              </a:tr>
              <a:tr h="372893">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Coefficient de remodelage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G</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Sans unité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64684498"/>
                  </a:ext>
                </a:extLst>
              </a:tr>
              <a:tr h="372893">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Début du remodelage de l’os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Start</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Semaine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extLst>
                  <a:ext uri="{0D108BD9-81ED-4DB2-BD59-A6C34878D82A}">
                    <a16:rowId xmlns:a16="http://schemas.microsoft.com/office/drawing/2014/main" val="3770353076"/>
                  </a:ext>
                </a:extLst>
              </a:tr>
            </a:tbl>
          </a:graphicData>
        </a:graphic>
      </p:graphicFrame>
      <p:pic>
        <p:nvPicPr>
          <p:cNvPr id="9" name="Image 8">
            <a:extLst>
              <a:ext uri="{FF2B5EF4-FFF2-40B4-BE49-F238E27FC236}">
                <a16:creationId xmlns:a16="http://schemas.microsoft.com/office/drawing/2014/main" id="{3C5844D3-8D31-E632-5BF4-1BDDBC6D28F8}"/>
              </a:ext>
            </a:extLst>
          </p:cNvPr>
          <p:cNvPicPr>
            <a:picLocks noChangeAspect="1"/>
          </p:cNvPicPr>
          <p:nvPr/>
        </p:nvPicPr>
        <p:blipFill>
          <a:blip r:embed="rId3"/>
          <a:stretch>
            <a:fillRect/>
          </a:stretch>
        </p:blipFill>
        <p:spPr>
          <a:xfrm>
            <a:off x="774114" y="3644688"/>
            <a:ext cx="4414621" cy="2211248"/>
          </a:xfrm>
          <a:prstGeom prst="rect">
            <a:avLst/>
          </a:prstGeom>
        </p:spPr>
      </p:pic>
      <p:sp>
        <p:nvSpPr>
          <p:cNvPr id="11" name="ZoneTexte 10">
            <a:extLst>
              <a:ext uri="{FF2B5EF4-FFF2-40B4-BE49-F238E27FC236}">
                <a16:creationId xmlns:a16="http://schemas.microsoft.com/office/drawing/2014/main" id="{464E4151-AD15-D799-3E1C-A4B2827C9AA3}"/>
              </a:ext>
            </a:extLst>
          </p:cNvPr>
          <p:cNvSpPr txBox="1"/>
          <p:nvPr/>
        </p:nvSpPr>
        <p:spPr>
          <a:xfrm>
            <a:off x="6865358" y="4636245"/>
            <a:ext cx="4223197" cy="666977"/>
          </a:xfrm>
          <a:prstGeom prst="rect">
            <a:avLst/>
          </a:prstGeom>
          <a:noFill/>
        </p:spPr>
        <p:txBody>
          <a:bodyPr wrap="square" rtlCol="0">
            <a:spAutoFit/>
          </a:bodyPr>
          <a:lstStyle/>
          <a:p>
            <a:r>
              <a:rPr lang="fr-FR" sz="1867" dirty="0"/>
              <a:t>La résorption osseuse débuterait vers 14 semaines de gestation</a:t>
            </a:r>
          </a:p>
        </p:txBody>
      </p:sp>
      <p:sp>
        <p:nvSpPr>
          <p:cNvPr id="12" name="ZoneTexte 11">
            <a:extLst>
              <a:ext uri="{FF2B5EF4-FFF2-40B4-BE49-F238E27FC236}">
                <a16:creationId xmlns:a16="http://schemas.microsoft.com/office/drawing/2014/main" id="{189C6F95-529B-A226-B35A-5C1933F75792}"/>
              </a:ext>
            </a:extLst>
          </p:cNvPr>
          <p:cNvSpPr txBox="1"/>
          <p:nvPr/>
        </p:nvSpPr>
        <p:spPr>
          <a:xfrm>
            <a:off x="6216450" y="4587771"/>
            <a:ext cx="908425" cy="666786"/>
          </a:xfrm>
          <a:prstGeom prst="rect">
            <a:avLst/>
          </a:prstGeom>
          <a:noFill/>
        </p:spPr>
        <p:txBody>
          <a:bodyPr wrap="square" rtlCol="0">
            <a:spAutoFit/>
          </a:bodyPr>
          <a:lstStyle/>
          <a:p>
            <a:r>
              <a:rPr lang="fr-FR" sz="3733" dirty="0"/>
              <a:t>+</a:t>
            </a:r>
          </a:p>
        </p:txBody>
      </p:sp>
      <p:sp>
        <p:nvSpPr>
          <p:cNvPr id="15" name="Rectangle 14">
            <a:extLst>
              <a:ext uri="{FF2B5EF4-FFF2-40B4-BE49-F238E27FC236}">
                <a16:creationId xmlns:a16="http://schemas.microsoft.com/office/drawing/2014/main" id="{CC6BB4F2-C0F1-D534-7A70-44A95D5DFF1D}"/>
              </a:ext>
            </a:extLst>
          </p:cNvPr>
          <p:cNvSpPr/>
          <p:nvPr/>
        </p:nvSpPr>
        <p:spPr>
          <a:xfrm>
            <a:off x="4007457" y="4707104"/>
            <a:ext cx="1824203" cy="2880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1661008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3BBCB8-519C-FC71-BBD8-5A532B2B30C0}"/>
              </a:ext>
            </a:extLst>
          </p:cNvPr>
          <p:cNvSpPr>
            <a:spLocks noGrp="1"/>
          </p:cNvSpPr>
          <p:nvPr>
            <p:ph type="title"/>
          </p:nvPr>
        </p:nvSpPr>
        <p:spPr/>
        <p:txBody>
          <a:bodyPr/>
          <a:lstStyle/>
          <a:p>
            <a:r>
              <a:rPr lang="fr-FR" sz="2667" dirty="0"/>
              <a:t>Calibration MCMC de la résorption osseuse supplémentaire</a:t>
            </a:r>
          </a:p>
        </p:txBody>
      </p:sp>
      <p:sp>
        <p:nvSpPr>
          <p:cNvPr id="4" name="Espace réservé du pied de page 3">
            <a:extLst>
              <a:ext uri="{FF2B5EF4-FFF2-40B4-BE49-F238E27FC236}">
                <a16:creationId xmlns:a16="http://schemas.microsoft.com/office/drawing/2014/main" id="{C3A537DB-1884-AAC3-FB0A-791804345815}"/>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4C505B2B-21C9-B80F-61F9-40E2F7D11656}"/>
              </a:ext>
            </a:extLst>
          </p:cNvPr>
          <p:cNvSpPr>
            <a:spLocks noGrp="1"/>
          </p:cNvSpPr>
          <p:nvPr>
            <p:ph type="sldNum" sz="quarter" idx="12"/>
          </p:nvPr>
        </p:nvSpPr>
        <p:spPr/>
        <p:txBody>
          <a:bodyPr/>
          <a:lstStyle/>
          <a:p>
            <a:fld id="{733122C9-A0B9-462F-8757-0847AD287B63}" type="slidenum">
              <a:rPr lang="fr-FR" smtClean="0"/>
              <a:pPr/>
              <a:t>32</a:t>
            </a:fld>
            <a:endParaRPr lang="fr-FR" dirty="0"/>
          </a:p>
        </p:txBody>
      </p:sp>
      <p:sp>
        <p:nvSpPr>
          <p:cNvPr id="8" name="Espace réservé du texte 7">
            <a:extLst>
              <a:ext uri="{FF2B5EF4-FFF2-40B4-BE49-F238E27FC236}">
                <a16:creationId xmlns:a16="http://schemas.microsoft.com/office/drawing/2014/main" id="{2D1666BC-A3D4-6E14-AF33-BC41D324F842}"/>
              </a:ext>
            </a:extLst>
          </p:cNvPr>
          <p:cNvSpPr>
            <a:spLocks noGrp="1"/>
          </p:cNvSpPr>
          <p:nvPr>
            <p:ph type="body" sz="quarter" idx="15"/>
          </p:nvPr>
        </p:nvSpPr>
        <p:spPr/>
        <p:txBody>
          <a:bodyPr/>
          <a:lstStyle/>
          <a:p>
            <a:r>
              <a:rPr lang="fr-FR" dirty="0"/>
              <a:t>Monte Carlo Markov Chain</a:t>
            </a:r>
          </a:p>
        </p:txBody>
      </p:sp>
      <mc:AlternateContent xmlns:mc="http://schemas.openxmlformats.org/markup-compatibility/2006">
        <mc:Choice xmlns:a14="http://schemas.microsoft.com/office/drawing/2010/main" Requires="a14">
          <p:sp>
            <p:nvSpPr>
              <p:cNvPr id="13" name="ZoneTexte 12">
                <a:extLst>
                  <a:ext uri="{FF2B5EF4-FFF2-40B4-BE49-F238E27FC236}">
                    <a16:creationId xmlns:a16="http://schemas.microsoft.com/office/drawing/2014/main" id="{A625F140-70CB-A5D0-EACB-C0F63029757A}"/>
                  </a:ext>
                </a:extLst>
              </p:cNvPr>
              <p:cNvSpPr txBox="1"/>
              <p:nvPr/>
            </p:nvSpPr>
            <p:spPr>
              <a:xfrm>
                <a:off x="7632171" y="4491005"/>
                <a:ext cx="6336648" cy="458587"/>
              </a:xfrm>
              <a:prstGeom prst="rect">
                <a:avLst/>
              </a:prstGeom>
              <a:noFill/>
            </p:spPr>
            <p:txBody>
              <a:bodyPr wrap="square">
                <a:spAutoFit/>
              </a:bodyPr>
              <a:lstStyle/>
              <a:p>
                <a:r>
                  <a:rPr lang="fr-FR" sz="1067" dirty="0">
                    <a:ea typeface="Times New Roman" panose="02020603050405020304" pitchFamily="18" charset="0"/>
                    <a:cs typeface="Calibri" panose="020F0502020204030204" pitchFamily="34" charset="0"/>
                  </a:rPr>
                  <a:t>resorption_sup</a:t>
                </a:r>
                <a14:m>
                  <m:oMath xmlns:m="http://schemas.openxmlformats.org/officeDocument/2006/math">
                    <m:r>
                      <a:rPr lang="en-US" sz="1067" i="1">
                        <a:latin typeface="Cambria Math" panose="02040503050406030204" pitchFamily="18" charset="0"/>
                        <a:ea typeface="Times New Roman" panose="02020603050405020304" pitchFamily="18" charset="0"/>
                        <a:cs typeface="Calibri" panose="020F0502020204030204" pitchFamily="34" charset="0"/>
                      </a:rPr>
                      <m:t>=</m:t>
                    </m:r>
                    <m:d>
                      <m:dPr>
                        <m:begChr m:val="{"/>
                        <m:endChr m:val=""/>
                        <m:ctrlPr>
                          <a:rPr lang="fr-FR" sz="1067" i="1">
                            <a:latin typeface="Cambria Math" panose="02040503050406030204" pitchFamily="18" charset="0"/>
                            <a:ea typeface="Times New Roman" panose="02020603050405020304" pitchFamily="18" charset="0"/>
                            <a:cs typeface="Calibri" panose="020F0502020204030204" pitchFamily="34" charset="0"/>
                          </a:rPr>
                        </m:ctrlPr>
                      </m:dPr>
                      <m:e>
                        <m:eqArr>
                          <m:eqArrPr>
                            <m:ctrlPr>
                              <a:rPr lang="fr-FR" sz="1067" i="1">
                                <a:latin typeface="Cambria Math" panose="02040503050406030204" pitchFamily="18" charset="0"/>
                                <a:ea typeface="Times New Roman" panose="02020603050405020304" pitchFamily="18" charset="0"/>
                                <a:cs typeface="Calibri" panose="020F0502020204030204" pitchFamily="34" charset="0"/>
                              </a:rPr>
                            </m:ctrlPr>
                          </m:eqArrPr>
                          <m:e>
                            <m:r>
                              <a:rPr lang="en-US" sz="1067">
                                <a:latin typeface="Cambria Math" panose="02040503050406030204" pitchFamily="18" charset="0"/>
                                <a:ea typeface="Calibri" panose="020F0502020204030204" pitchFamily="34" charset="0"/>
                                <a:cs typeface="Calibri" panose="020F0502020204030204" pitchFamily="34" charset="0"/>
                              </a:rPr>
                              <m:t>0.0</m:t>
                            </m:r>
                            <m:r>
                              <a:rPr lang="en-US" sz="1067" i="1">
                                <a:latin typeface="Cambria Math" panose="02040503050406030204" pitchFamily="18" charset="0"/>
                                <a:ea typeface="Calibri" panose="020F0502020204030204" pitchFamily="34" charset="0"/>
                                <a:cs typeface="Calibri" panose="020F0502020204030204" pitchFamily="34" charset="0"/>
                              </a:rPr>
                              <m:t>, </m:t>
                            </m:r>
                            <m:r>
                              <a:rPr lang="fr-FR" sz="1067" i="1">
                                <a:latin typeface="Cambria Math" panose="02040503050406030204" pitchFamily="18" charset="0"/>
                                <a:ea typeface="Calibri" panose="020F0502020204030204" pitchFamily="34" charset="0"/>
                                <a:cs typeface="Calibri" panose="020F0502020204030204" pitchFamily="34" charset="0"/>
                              </a:rPr>
                              <m:t> </m:t>
                            </m:r>
                            <m:r>
                              <a:rPr lang="fr-FR" sz="1067" i="1">
                                <a:latin typeface="Cambria Math" panose="02040503050406030204" pitchFamily="18" charset="0"/>
                                <a:ea typeface="Calibri" panose="020F0502020204030204" pitchFamily="34" charset="0"/>
                                <a:cs typeface="Calibri" panose="020F0502020204030204" pitchFamily="34" charset="0"/>
                              </a:rPr>
                              <m:t>𝑞𝑢𝑎𝑛𝑑</m:t>
                            </m:r>
                            <m:r>
                              <a:rPr lang="fr-FR" sz="1067" i="1">
                                <a:latin typeface="Cambria Math" panose="02040503050406030204" pitchFamily="18" charset="0"/>
                                <a:ea typeface="Calibri" panose="020F0502020204030204" pitchFamily="34" charset="0"/>
                                <a:cs typeface="Calibri" panose="020F0502020204030204" pitchFamily="34" charset="0"/>
                              </a:rPr>
                              <m:t>  &amp;</m:t>
                            </m:r>
                            <m:r>
                              <a:rPr lang="fr-FR" sz="1067" i="1">
                                <a:latin typeface="Cambria Math" panose="02040503050406030204" pitchFamily="18" charset="0"/>
                                <a:ea typeface="Calibri" panose="020F0502020204030204" pitchFamily="34" charset="0"/>
                                <a:cs typeface="Calibri" panose="020F0502020204030204" pitchFamily="34" charset="0"/>
                              </a:rPr>
                              <m:t>𝑡</m:t>
                            </m:r>
                            <m:r>
                              <a:rPr lang="fr-FR" sz="1067" i="1">
                                <a:latin typeface="Cambria Math" panose="02040503050406030204" pitchFamily="18" charset="0"/>
                                <a:ea typeface="Calibri" panose="020F0502020204030204" pitchFamily="34" charset="0"/>
                                <a:cs typeface="Calibri" panose="020F0502020204030204" pitchFamily="34" charset="0"/>
                              </a:rPr>
                              <m:t>&lt;</m:t>
                            </m:r>
                            <m:r>
                              <a:rPr lang="fr-FR" sz="1067" i="1">
                                <a:latin typeface="Cambria Math" panose="02040503050406030204" pitchFamily="18" charset="0"/>
                                <a:ea typeface="Calibri" panose="020F0502020204030204" pitchFamily="34" charset="0"/>
                                <a:cs typeface="Calibri" panose="020F0502020204030204" pitchFamily="34" charset="0"/>
                              </a:rPr>
                              <m:t>𝑆𝑡𝑎𝑟𝑡</m:t>
                            </m:r>
                          </m:e>
                          <m:e>
                            <m:r>
                              <a:rPr lang="fr-FR" sz="1067" b="1" i="1">
                                <a:solidFill>
                                  <a:schemeClr val="tx2"/>
                                </a:solidFill>
                                <a:latin typeface="Cambria Math" panose="02040503050406030204" pitchFamily="18" charset="0"/>
                                <a:ea typeface="Calibri" panose="020F0502020204030204" pitchFamily="34" charset="0"/>
                                <a:cs typeface="Calibri" panose="020F0502020204030204" pitchFamily="34" charset="0"/>
                              </a:rPr>
                              <m:t>𝑮</m:t>
                            </m:r>
                            <m:r>
                              <a:rPr lang="en-US" sz="1067" b="1" i="1">
                                <a:solidFill>
                                  <a:schemeClr val="tx2"/>
                                </a:solidFill>
                                <a:latin typeface="Cambria Math" panose="02040503050406030204" pitchFamily="18" charset="0"/>
                                <a:ea typeface="Calibri" panose="020F0502020204030204" pitchFamily="34" charset="0"/>
                                <a:cs typeface="Calibri" panose="020F0502020204030204" pitchFamily="34" charset="0"/>
                              </a:rPr>
                              <m:t> </m:t>
                            </m:r>
                            <m:r>
                              <a:rPr lang="en-US" sz="1067" i="1">
                                <a:latin typeface="Cambria Math" panose="02040503050406030204" pitchFamily="18" charset="0"/>
                                <a:ea typeface="Calibri" panose="020F0502020204030204" pitchFamily="34" charset="0"/>
                                <a:cs typeface="Calibri" panose="020F0502020204030204" pitchFamily="34" charset="0"/>
                              </a:rPr>
                              <m:t>×</m:t>
                            </m:r>
                            <m:d>
                              <m:dPr>
                                <m:ctrlPr>
                                  <a:rPr lang="en-US" sz="1067" i="1">
                                    <a:latin typeface="Cambria Math" panose="02040503050406030204" pitchFamily="18" charset="0"/>
                                    <a:ea typeface="Calibri" panose="020F0502020204030204" pitchFamily="34" charset="0"/>
                                    <a:cs typeface="Calibri" panose="020F0502020204030204" pitchFamily="34" charset="0"/>
                                  </a:rPr>
                                </m:ctrlPr>
                              </m:dPr>
                              <m:e>
                                <m:r>
                                  <a:rPr lang="fr-FR" sz="1067" i="1">
                                    <a:latin typeface="Cambria Math" panose="02040503050406030204" pitchFamily="18" charset="0"/>
                                    <a:ea typeface="Calibri" panose="020F0502020204030204" pitchFamily="34" charset="0"/>
                                    <a:cs typeface="Calibri" panose="020F0502020204030204" pitchFamily="34" charset="0"/>
                                  </a:rPr>
                                  <m:t>𝑡</m:t>
                                </m:r>
                                <m:r>
                                  <a:rPr lang="en-US" sz="1067" i="1">
                                    <a:latin typeface="Cambria Math" panose="02040503050406030204" pitchFamily="18" charset="0"/>
                                    <a:ea typeface="Calibri" panose="020F0502020204030204" pitchFamily="34" charset="0"/>
                                    <a:cs typeface="Calibri" panose="020F0502020204030204" pitchFamily="34" charset="0"/>
                                  </a:rPr>
                                  <m:t>−</m:t>
                                </m:r>
                                <m:r>
                                  <a:rPr lang="fr-FR" sz="1067" b="1" i="1">
                                    <a:solidFill>
                                      <a:schemeClr val="tx2"/>
                                    </a:solidFill>
                                    <a:latin typeface="Cambria Math" panose="02040503050406030204" pitchFamily="18" charset="0"/>
                                    <a:ea typeface="Calibri" panose="020F0502020204030204" pitchFamily="34" charset="0"/>
                                    <a:cs typeface="Calibri" panose="020F0502020204030204" pitchFamily="34" charset="0"/>
                                  </a:rPr>
                                  <m:t>𝑺𝒕𝒂𝒓𝒕</m:t>
                                </m:r>
                                <m:r>
                                  <a:rPr lang="en-US" sz="1067" i="1">
                                    <a:latin typeface="Cambria Math" panose="02040503050406030204" pitchFamily="18" charset="0"/>
                                    <a:ea typeface="Calibri" panose="020F0502020204030204" pitchFamily="34" charset="0"/>
                                    <a:cs typeface="Calibri" panose="020F0502020204030204" pitchFamily="34" charset="0"/>
                                  </a:rPr>
                                  <m:t> </m:t>
                                </m:r>
                              </m:e>
                            </m:d>
                            <m:r>
                              <a:rPr lang="en-US" sz="1067" i="1">
                                <a:latin typeface="Cambria Math" panose="02040503050406030204" pitchFamily="18" charset="0"/>
                                <a:ea typeface="Calibri" panose="020F0502020204030204" pitchFamily="34" charset="0"/>
                                <a:cs typeface="Calibri" panose="020F0502020204030204" pitchFamily="34" charset="0"/>
                              </a:rPr>
                              <m:t>,  </m:t>
                            </m:r>
                            <m:r>
                              <a:rPr lang="fr-FR" sz="1067" i="1">
                                <a:latin typeface="Cambria Math" panose="02040503050406030204" pitchFamily="18" charset="0"/>
                                <a:ea typeface="Calibri" panose="020F0502020204030204" pitchFamily="34" charset="0"/>
                                <a:cs typeface="Calibri" panose="020F0502020204030204" pitchFamily="34" charset="0"/>
                              </a:rPr>
                              <m:t>𝑞𝑢𝑎𝑛𝑑</m:t>
                            </m:r>
                            <m:r>
                              <a:rPr lang="fr-FR" sz="1067" i="1">
                                <a:latin typeface="Cambria Math" panose="02040503050406030204" pitchFamily="18" charset="0"/>
                                <a:ea typeface="Calibri" panose="020F0502020204030204" pitchFamily="34" charset="0"/>
                                <a:cs typeface="Calibri" panose="020F0502020204030204" pitchFamily="34" charset="0"/>
                              </a:rPr>
                              <m:t> &amp;</m:t>
                            </m:r>
                            <m:r>
                              <a:rPr lang="fr-FR" sz="1067" i="1">
                                <a:latin typeface="Cambria Math" panose="02040503050406030204" pitchFamily="18" charset="0"/>
                                <a:ea typeface="Calibri" panose="020F0502020204030204" pitchFamily="34" charset="0"/>
                                <a:cs typeface="Calibri" panose="020F0502020204030204" pitchFamily="34" charset="0"/>
                              </a:rPr>
                              <m:t>𝑡</m:t>
                            </m:r>
                            <m:r>
                              <a:rPr lang="fr-FR" sz="1067" i="1">
                                <a:latin typeface="Cambria Math" panose="02040503050406030204" pitchFamily="18" charset="0"/>
                                <a:ea typeface="Calibri" panose="020F0502020204030204" pitchFamily="34" charset="0"/>
                                <a:cs typeface="Calibri" panose="020F0502020204030204" pitchFamily="34" charset="0"/>
                              </a:rPr>
                              <m:t>&gt;</m:t>
                            </m:r>
                            <m:r>
                              <a:rPr lang="fr-FR" sz="1067" i="1">
                                <a:latin typeface="Cambria Math" panose="02040503050406030204" pitchFamily="18" charset="0"/>
                                <a:ea typeface="Calibri" panose="020F0502020204030204" pitchFamily="34" charset="0"/>
                                <a:cs typeface="Calibri" panose="020F0502020204030204" pitchFamily="34" charset="0"/>
                              </a:rPr>
                              <m:t>𝑆𝑡𝑎𝑟𝑡</m:t>
                            </m:r>
                          </m:e>
                        </m:eqArr>
                      </m:e>
                    </m:d>
                  </m:oMath>
                </a14:m>
                <a:endParaRPr lang="fr-FR" sz="1067" dirty="0"/>
              </a:p>
            </p:txBody>
          </p:sp>
        </mc:Choice>
        <mc:Fallback>
          <p:sp>
            <p:nvSpPr>
              <p:cNvPr id="13" name="ZoneTexte 12">
                <a:extLst>
                  <a:ext uri="{FF2B5EF4-FFF2-40B4-BE49-F238E27FC236}">
                    <a16:creationId xmlns:a16="http://schemas.microsoft.com/office/drawing/2014/main" id="{A625F140-70CB-A5D0-EACB-C0F63029757A}"/>
                  </a:ext>
                </a:extLst>
              </p:cNvPr>
              <p:cNvSpPr txBox="1">
                <a:spLocks noRot="1" noChangeAspect="1" noMove="1" noResize="1" noEditPoints="1" noAdjustHandles="1" noChangeArrowheads="1" noChangeShapeType="1" noTextEdit="1"/>
              </p:cNvSpPr>
              <p:nvPr/>
            </p:nvSpPr>
            <p:spPr>
              <a:xfrm>
                <a:off x="7632171" y="4491005"/>
                <a:ext cx="6336648" cy="458587"/>
              </a:xfrm>
              <a:prstGeom prst="rect">
                <a:avLst/>
              </a:prstGeom>
              <a:blipFill>
                <a:blip r:embed="rId2"/>
                <a:stretch>
                  <a:fillRect t="-173333" b="-250667"/>
                </a:stretch>
              </a:blipFill>
            </p:spPr>
            <p:txBody>
              <a:bodyPr/>
              <a:lstStyle/>
              <a:p>
                <a:r>
                  <a:rPr lang="en-US">
                    <a:noFill/>
                  </a:rPr>
                  <a:t> </a:t>
                </a:r>
              </a:p>
            </p:txBody>
          </p:sp>
        </mc:Fallback>
      </mc:AlternateContent>
      <p:graphicFrame>
        <p:nvGraphicFramePr>
          <p:cNvPr id="14" name="Tableau 13">
            <a:extLst>
              <a:ext uri="{FF2B5EF4-FFF2-40B4-BE49-F238E27FC236}">
                <a16:creationId xmlns:a16="http://schemas.microsoft.com/office/drawing/2014/main" id="{0CC7BD7D-7EE6-8582-295C-285F702A4124}"/>
              </a:ext>
            </a:extLst>
          </p:cNvPr>
          <p:cNvGraphicFramePr>
            <a:graphicFrameLocks noGrp="1"/>
          </p:cNvGraphicFramePr>
          <p:nvPr/>
        </p:nvGraphicFramePr>
        <p:xfrm>
          <a:off x="1193978" y="5061182"/>
          <a:ext cx="10086599" cy="1490950"/>
        </p:xfrm>
        <a:graphic>
          <a:graphicData uri="http://schemas.openxmlformats.org/drawingml/2006/table">
            <a:tbl>
              <a:tblPr firstRow="1" firstCol="1" bandRow="1"/>
              <a:tblGrid>
                <a:gridCol w="2437767">
                  <a:extLst>
                    <a:ext uri="{9D8B030D-6E8A-4147-A177-3AD203B41FA5}">
                      <a16:colId xmlns:a16="http://schemas.microsoft.com/office/drawing/2014/main" val="1694760758"/>
                    </a:ext>
                  </a:extLst>
                </a:gridCol>
                <a:gridCol w="1513097">
                  <a:extLst>
                    <a:ext uri="{9D8B030D-6E8A-4147-A177-3AD203B41FA5}">
                      <a16:colId xmlns:a16="http://schemas.microsoft.com/office/drawing/2014/main" val="3729474233"/>
                    </a:ext>
                  </a:extLst>
                </a:gridCol>
                <a:gridCol w="1092791">
                  <a:extLst>
                    <a:ext uri="{9D8B030D-6E8A-4147-A177-3AD203B41FA5}">
                      <a16:colId xmlns:a16="http://schemas.microsoft.com/office/drawing/2014/main" val="43478981"/>
                    </a:ext>
                  </a:extLst>
                </a:gridCol>
                <a:gridCol w="2521827">
                  <a:extLst>
                    <a:ext uri="{9D8B030D-6E8A-4147-A177-3AD203B41FA5}">
                      <a16:colId xmlns:a16="http://schemas.microsoft.com/office/drawing/2014/main" val="492205000"/>
                    </a:ext>
                  </a:extLst>
                </a:gridCol>
                <a:gridCol w="1260913">
                  <a:extLst>
                    <a:ext uri="{9D8B030D-6E8A-4147-A177-3AD203B41FA5}">
                      <a16:colId xmlns:a16="http://schemas.microsoft.com/office/drawing/2014/main" val="547893576"/>
                    </a:ext>
                  </a:extLst>
                </a:gridCol>
                <a:gridCol w="1260204">
                  <a:extLst>
                    <a:ext uri="{9D8B030D-6E8A-4147-A177-3AD203B41FA5}">
                      <a16:colId xmlns:a16="http://schemas.microsoft.com/office/drawing/2014/main" val="3518583841"/>
                    </a:ext>
                  </a:extLst>
                </a:gridCol>
              </a:tblGrid>
              <a:tr h="291755">
                <a:tc rowSpan="2">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Nom du paramètre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rowSpan="2">
                  <a:txBody>
                    <a:bodyPr/>
                    <a:lstStyle/>
                    <a:p>
                      <a:pPr>
                        <a:lnSpc>
                          <a:spcPct val="150000"/>
                        </a:lnSpc>
                        <a:spcAft>
                          <a:spcPts val="800"/>
                        </a:spcAft>
                      </a:pPr>
                      <a:r>
                        <a:rPr lang="fr-FR" sz="1300" noProof="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Abréviation</a:t>
                      </a:r>
                      <a:endParaRPr lang="fr-FR" sz="1500" noProof="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rowSpan="2">
                  <a:txBody>
                    <a:bodyPr/>
                    <a:lstStyle/>
                    <a:p>
                      <a:pPr>
                        <a:lnSpc>
                          <a:spcPct val="150000"/>
                        </a:lnSpc>
                        <a:spcAft>
                          <a:spcPts val="800"/>
                        </a:spcAft>
                      </a:pPr>
                      <a:r>
                        <a:rPr lang="fr-FR" sz="1300" noProof="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Unité</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rowSpan="2">
                  <a:txBody>
                    <a:bodyPr/>
                    <a:lstStyle/>
                    <a:p>
                      <a:pPr>
                        <a:lnSpc>
                          <a:spcPct val="150000"/>
                        </a:lnSpc>
                        <a:spcAft>
                          <a:spcPts val="800"/>
                        </a:spcAft>
                      </a:pPr>
                      <a:r>
                        <a:rPr lang="fr-FR" sz="1300" noProof="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Distribution à priori</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gridSpan="2">
                  <a:txBody>
                    <a:bodyPr/>
                    <a:lstStyle/>
                    <a:p>
                      <a:pPr algn="ctr">
                        <a:lnSpc>
                          <a:spcPct val="150000"/>
                        </a:lnSpc>
                        <a:spcAft>
                          <a:spcPts val="800"/>
                        </a:spcAft>
                      </a:pPr>
                      <a:r>
                        <a:rPr lang="fr-FR" sz="1300" noProof="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Distribution à posteriori</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tc hMerge="1">
                  <a:txBody>
                    <a:bodyPr/>
                    <a:lstStyle/>
                    <a:p>
                      <a:endParaRPr lang="en-GB"/>
                    </a:p>
                  </a:txBody>
                  <a:tcPr/>
                </a:tc>
                <a:extLst>
                  <a:ext uri="{0D108BD9-81ED-4DB2-BD59-A6C34878D82A}">
                    <a16:rowId xmlns:a16="http://schemas.microsoft.com/office/drawing/2014/main" val="2825509925"/>
                  </a:ext>
                </a:extLst>
              </a:tr>
              <a:tr h="291755">
                <a:tc vMerge="1">
                  <a:txBody>
                    <a:bodyPr/>
                    <a:lstStyle/>
                    <a:p>
                      <a:endParaRPr lang="en-GB"/>
                    </a:p>
                  </a:txBody>
                  <a:tcPr/>
                </a:tc>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nSpc>
                          <a:spcPct val="150000"/>
                        </a:lnSpc>
                        <a:spcAft>
                          <a:spcPts val="800"/>
                        </a:spcAft>
                      </a:pPr>
                      <a:r>
                        <a:rPr lang="fr-FR" sz="1300" noProof="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MPV</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tc>
                  <a:txBody>
                    <a:bodyPr/>
                    <a:lstStyle/>
                    <a:p>
                      <a:pPr>
                        <a:lnSpc>
                          <a:spcPct val="150000"/>
                        </a:lnSpc>
                        <a:spcAft>
                          <a:spcPts val="800"/>
                        </a:spcAft>
                      </a:pPr>
                      <a:r>
                        <a:rPr lang="fr-FR" sz="1300" noProof="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95% CI</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2700" cap="flat" cmpd="sng" algn="ctr">
                      <a:solidFill>
                        <a:srgbClr val="000000"/>
                      </a:solidFill>
                      <a:prstDash val="solid"/>
                      <a:round/>
                      <a:headEnd type="none" w="med" len="med"/>
                      <a:tailEnd type="none" w="med" len="med"/>
                    </a:lnT>
                    <a:lnB w="19050" cap="flat" cmpd="dbl"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007977937"/>
                  </a:ext>
                </a:extLst>
              </a:tr>
              <a:tr h="291755">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Coefficient de remodelage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G</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Sans unité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Uniforme [0,30]</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noProof="0">
                          <a:effectLst/>
                          <a:latin typeface="Calibri" panose="020F0502020204030204" pitchFamily="34" charset="0"/>
                          <a:ea typeface="Calibri" panose="020F0502020204030204" pitchFamily="34" charset="0"/>
                          <a:cs typeface="Times New Roman" panose="02020603050405020304" pitchFamily="18" charset="0"/>
                        </a:rPr>
                        <a:t>0.825</a:t>
                      </a:r>
                      <a:endParaRPr lang="fr-FR" sz="1500" noProof="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0.35 – 2.44</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w="19050" cap="flat" cmpd="dbl"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764684498"/>
                  </a:ext>
                </a:extLst>
              </a:tr>
              <a:tr h="615685">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Début du remodelage de l’os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Start</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Semaine </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i="1" noProof="0" dirty="0">
                          <a:effectLst/>
                          <a:latin typeface="Cambria Math" panose="02040503050406030204" pitchFamily="18" charset="0"/>
                          <a:ea typeface="Calibri" panose="020F0502020204030204" pitchFamily="34" charset="0"/>
                          <a:cs typeface="Cambria Math" panose="02040503050406030204" pitchFamily="18" charset="0"/>
                        </a:rPr>
                        <a:t>Normal tronqué  </a:t>
                      </a:r>
                      <a:r>
                        <a:rPr lang="fr-FR" sz="1300" i="1" noProof="0" dirty="0">
                          <a:effectLst/>
                          <a:latin typeface="Cambria Math" panose="02040503050406030204" pitchFamily="18" charset="0"/>
                          <a:ea typeface="Calibri" panose="020F0502020204030204" pitchFamily="34" charset="0"/>
                          <a:cs typeface="Calibri" panose="020F0502020204030204" pitchFamily="34" charset="0"/>
                        </a:rPr>
                        <a:t>[14, 7, 12, 29]</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noProof="0">
                          <a:effectLst/>
                          <a:latin typeface="Calibri" panose="020F0502020204030204" pitchFamily="34" charset="0"/>
                          <a:ea typeface="Calibri" panose="020F0502020204030204" pitchFamily="34" charset="0"/>
                          <a:cs typeface="Times New Roman" panose="02020603050405020304" pitchFamily="18" charset="0"/>
                        </a:rPr>
                        <a:t>21.90</a:t>
                      </a:r>
                      <a:endParaRPr lang="fr-FR" sz="1500" noProof="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tc>
                  <a:txBody>
                    <a:bodyPr/>
                    <a:lstStyle/>
                    <a:p>
                      <a:pPr>
                        <a:lnSpc>
                          <a:spcPct val="150000"/>
                        </a:lnSpc>
                        <a:spcAft>
                          <a:spcPts val="800"/>
                        </a:spcAft>
                      </a:pPr>
                      <a:r>
                        <a:rPr lang="fr-FR" sz="1300" noProof="0" dirty="0">
                          <a:effectLst/>
                          <a:latin typeface="Calibri" panose="020F0502020204030204" pitchFamily="34" charset="0"/>
                          <a:ea typeface="Calibri" panose="020F0502020204030204" pitchFamily="34" charset="0"/>
                          <a:cs typeface="Times New Roman" panose="02020603050405020304" pitchFamily="18" charset="0"/>
                        </a:rPr>
                        <a:t>16.3 – 26.5</a:t>
                      </a:r>
                      <a:endParaRPr lang="fr-FR" sz="1500" noProof="0" dirty="0">
                        <a:effectLst/>
                        <a:latin typeface="Calibri" panose="020F0502020204030204" pitchFamily="34" charset="0"/>
                        <a:ea typeface="Calibri" panose="020F0502020204030204" pitchFamily="34" charset="0"/>
                        <a:cs typeface="Times New Roman" panose="02020603050405020304" pitchFamily="18" charset="0"/>
                      </a:endParaRPr>
                    </a:p>
                  </a:txBody>
                  <a:tcPr marT="0" marB="0" anchor="ctr">
                    <a:lnL>
                      <a:noFill/>
                    </a:lnL>
                    <a:lnR>
                      <a:noFill/>
                    </a:lnR>
                    <a:lnT>
                      <a:noFill/>
                    </a:lnT>
                    <a:lnB>
                      <a:noFill/>
                    </a:lnB>
                  </a:tcPr>
                </a:tc>
                <a:extLst>
                  <a:ext uri="{0D108BD9-81ED-4DB2-BD59-A6C34878D82A}">
                    <a16:rowId xmlns:a16="http://schemas.microsoft.com/office/drawing/2014/main" val="3770353076"/>
                  </a:ext>
                </a:extLst>
              </a:tr>
            </a:tbl>
          </a:graphicData>
        </a:graphic>
      </p:graphicFrame>
      <p:sp>
        <p:nvSpPr>
          <p:cNvPr id="9" name="Espace réservé du contenu 9">
            <a:extLst>
              <a:ext uri="{FF2B5EF4-FFF2-40B4-BE49-F238E27FC236}">
                <a16:creationId xmlns:a16="http://schemas.microsoft.com/office/drawing/2014/main" id="{5E3EAC92-BFBA-80EF-BB67-C968AC67CAA9}"/>
              </a:ext>
            </a:extLst>
          </p:cNvPr>
          <p:cNvSpPr txBox="1">
            <a:spLocks/>
          </p:cNvSpPr>
          <p:nvPr/>
        </p:nvSpPr>
        <p:spPr bwMode="gray">
          <a:xfrm>
            <a:off x="5040324" y="2081967"/>
            <a:ext cx="6768473" cy="3420885"/>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500"/>
              </a:spcAft>
              <a:buFont typeface="Arial" pitchFamily="34" charset="0"/>
              <a:buNone/>
              <a:defRPr sz="1050" b="0" kern="1200">
                <a:solidFill>
                  <a:schemeClr val="tx1"/>
                </a:solidFill>
                <a:latin typeface="Arial" panose="020B0604020202020204" pitchFamily="34" charset="0"/>
                <a:ea typeface="+mn-ea"/>
                <a:cs typeface="Arial" panose="020B0604020202020204" pitchFamily="34" charset="0"/>
              </a:defRPr>
            </a:lvl1pPr>
            <a:lvl2pPr marL="252000" indent="-72000" algn="l" defTabSz="914400" rtl="0" eaLnBrk="1" latinLnBrk="0" hangingPunct="1">
              <a:lnSpc>
                <a:spcPct val="100000"/>
              </a:lnSpc>
              <a:spcBef>
                <a:spcPts val="600"/>
              </a:spcBef>
              <a:spcAft>
                <a:spcPts val="600"/>
              </a:spcAft>
              <a:buFont typeface="Arial" pitchFamily="34" charset="0"/>
              <a:buChar char="•"/>
              <a:defRPr sz="950" kern="1200">
                <a:solidFill>
                  <a:schemeClr val="tx1"/>
                </a:solidFill>
                <a:latin typeface="Arial" panose="020B0604020202020204" pitchFamily="34" charset="0"/>
                <a:ea typeface="+mn-ea"/>
                <a:cs typeface="Arial" panose="020B0604020202020204" pitchFamily="34" charset="0"/>
              </a:defRPr>
            </a:lvl2pPr>
            <a:lvl3pPr marL="432000" indent="-72000" algn="l" defTabSz="914400" rtl="0" eaLnBrk="1" latinLnBrk="0" hangingPunct="1">
              <a:lnSpc>
                <a:spcPct val="100000"/>
              </a:lnSpc>
              <a:spcBef>
                <a:spcPts val="100"/>
              </a:spcBef>
              <a:spcAft>
                <a:spcPts val="100"/>
              </a:spcAft>
              <a:buSzPct val="100000"/>
              <a:buFont typeface="Arial" pitchFamily="34" charset="0"/>
              <a:buChar char="•"/>
              <a:defRPr sz="850" kern="1200">
                <a:solidFill>
                  <a:schemeClr val="tx1"/>
                </a:solidFill>
                <a:latin typeface="Arial" panose="020B0604020202020204" pitchFamily="34" charset="0"/>
                <a:ea typeface="+mn-ea"/>
                <a:cs typeface="Arial" panose="020B0604020202020204" pitchFamily="34" charset="0"/>
              </a:defRPr>
            </a:lvl3pPr>
            <a:lvl4pPr marL="612000" indent="-72000" algn="l" defTabSz="914400" rtl="0" eaLnBrk="1" latinLnBrk="0" hangingPunct="1">
              <a:lnSpc>
                <a:spcPct val="100000"/>
              </a:lnSpc>
              <a:spcBef>
                <a:spcPts val="100"/>
              </a:spcBef>
              <a:spcAft>
                <a:spcPts val="100"/>
              </a:spcAft>
              <a:buSzPct val="100000"/>
              <a:buFont typeface="Arial" pitchFamily="34" charset="0"/>
              <a:buChar char="•"/>
              <a:defRPr sz="750" kern="1200">
                <a:solidFill>
                  <a:schemeClr val="tx1"/>
                </a:solidFill>
                <a:latin typeface="Arial" panose="020B0604020202020204" pitchFamily="34" charset="0"/>
                <a:ea typeface="+mn-ea"/>
                <a:cs typeface="Arial" panose="020B0604020202020204" pitchFamily="34" charset="0"/>
              </a:defRPr>
            </a:lvl4pPr>
            <a:lvl5pPr marL="828000" indent="-72000" algn="l" defTabSz="914400" rtl="0" eaLnBrk="1" latinLnBrk="0" hangingPunct="1">
              <a:lnSpc>
                <a:spcPct val="100000"/>
              </a:lnSpc>
              <a:spcBef>
                <a:spcPts val="100"/>
              </a:spcBef>
              <a:spcAft>
                <a:spcPts val="100"/>
              </a:spcAft>
              <a:buSzPct val="100000"/>
              <a:buFont typeface="Arial" pitchFamily="34" charset="0"/>
              <a:buChar char="•"/>
              <a:defRPr sz="7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a:buFont typeface="Wingdings" panose="05000000000000000000" pitchFamily="2" charset="2"/>
              <a:buChar char="§"/>
            </a:pPr>
            <a:r>
              <a:rPr lang="fr-FR" sz="1600" dirty="0"/>
              <a:t>Courbe caractéristique de la cinétique du plomb pendant la grossesse, </a:t>
            </a:r>
          </a:p>
          <a:p>
            <a:pPr marL="564586" lvl="1" indent="-228594">
              <a:buFont typeface="Wingdings" panose="05000000000000000000" pitchFamily="2" charset="2"/>
              <a:buChar char="§"/>
            </a:pPr>
            <a:r>
              <a:rPr lang="fr-FR" sz="1600" dirty="0"/>
              <a:t>Diminution de la concentration de Pb pendant le 1</a:t>
            </a:r>
            <a:r>
              <a:rPr lang="fr-FR" sz="1600" baseline="30000" dirty="0"/>
              <a:t>er</a:t>
            </a:r>
            <a:r>
              <a:rPr lang="fr-FR" sz="1600" dirty="0"/>
              <a:t> trimestre :</a:t>
            </a:r>
            <a:r>
              <a:rPr lang="fr-FR" sz="1600" dirty="0">
                <a:sym typeface="Wingdings" panose="05000000000000000000" pitchFamily="2" charset="2"/>
              </a:rPr>
              <a:t> impact de l’augmentation du volume </a:t>
            </a:r>
            <a:r>
              <a:rPr lang="fr-FR" sz="1600" dirty="0" err="1">
                <a:sym typeface="Wingdings" panose="05000000000000000000" pitchFamily="2" charset="2"/>
              </a:rPr>
              <a:t>plasmartique</a:t>
            </a:r>
            <a:r>
              <a:rPr lang="fr-FR" sz="1600" dirty="0">
                <a:sym typeface="Wingdings" panose="05000000000000000000" pitchFamily="2" charset="2"/>
              </a:rPr>
              <a:t> </a:t>
            </a:r>
            <a:endParaRPr lang="fr-FR" sz="1600" dirty="0"/>
          </a:p>
          <a:p>
            <a:pPr marL="564586" lvl="1" indent="-228594">
              <a:buFont typeface="Wingdings" panose="05000000000000000000" pitchFamily="2" charset="2"/>
              <a:buChar char="§"/>
            </a:pPr>
            <a:r>
              <a:rPr lang="fr-FR" sz="1600" dirty="0"/>
              <a:t>Augmentation au cours du 2</a:t>
            </a:r>
            <a:r>
              <a:rPr lang="fr-FR" sz="1600" baseline="30000" dirty="0"/>
              <a:t>nd</a:t>
            </a:r>
            <a:r>
              <a:rPr lang="fr-FR" sz="1600" dirty="0"/>
              <a:t> trimestre :</a:t>
            </a:r>
            <a:r>
              <a:rPr lang="fr-FR" sz="1600" dirty="0">
                <a:sym typeface="Wingdings" panose="05000000000000000000" pitchFamily="2" charset="2"/>
              </a:rPr>
              <a:t> impact de l’augmentation du renouvellement de l’os pendant la gestation,</a:t>
            </a:r>
            <a:r>
              <a:rPr lang="fr-FR" sz="1600" dirty="0"/>
              <a:t> </a:t>
            </a:r>
          </a:p>
          <a:p>
            <a:pPr marL="228594" indent="-228594">
              <a:buFont typeface="Wingdings" panose="05000000000000000000" pitchFamily="2" charset="2"/>
              <a:buChar char="§"/>
            </a:pPr>
            <a:r>
              <a:rPr lang="fr-FR" sz="1600" dirty="0"/>
              <a:t>Le modèle prédit correctement les concentrations observées chez la femme enceinte, </a:t>
            </a:r>
          </a:p>
        </p:txBody>
      </p:sp>
      <p:pic>
        <p:nvPicPr>
          <p:cNvPr id="11" name="Image 10">
            <a:extLst>
              <a:ext uri="{FF2B5EF4-FFF2-40B4-BE49-F238E27FC236}">
                <a16:creationId xmlns:a16="http://schemas.microsoft.com/office/drawing/2014/main" id="{537D583A-A189-5B7D-B83D-9232129D7558}"/>
              </a:ext>
            </a:extLst>
          </p:cNvPr>
          <p:cNvPicPr>
            <a:picLocks noChangeAspect="1"/>
          </p:cNvPicPr>
          <p:nvPr/>
        </p:nvPicPr>
        <p:blipFill>
          <a:blip r:embed="rId3"/>
          <a:stretch>
            <a:fillRect/>
          </a:stretch>
        </p:blipFill>
        <p:spPr>
          <a:xfrm>
            <a:off x="911424" y="2312297"/>
            <a:ext cx="3648405" cy="2625704"/>
          </a:xfrm>
          <a:prstGeom prst="rect">
            <a:avLst/>
          </a:prstGeom>
        </p:spPr>
      </p:pic>
    </p:spTree>
    <p:extLst>
      <p:ext uri="{BB962C8B-B14F-4D97-AF65-F5344CB8AC3E}">
        <p14:creationId xmlns:p14="http://schemas.microsoft.com/office/powerpoint/2010/main" val="2838325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2B2771-8B3B-DE87-7E96-7B038918DA9F}"/>
              </a:ext>
            </a:extLst>
          </p:cNvPr>
          <p:cNvSpPr>
            <a:spLocks noGrp="1"/>
          </p:cNvSpPr>
          <p:nvPr>
            <p:ph type="title"/>
          </p:nvPr>
        </p:nvSpPr>
        <p:spPr/>
        <p:txBody>
          <a:bodyPr/>
          <a:lstStyle/>
          <a:p>
            <a:r>
              <a:rPr lang="fr-FR" dirty="0"/>
              <a:t>p-PBPK pour le plomb</a:t>
            </a:r>
          </a:p>
        </p:txBody>
      </p:sp>
      <p:sp>
        <p:nvSpPr>
          <p:cNvPr id="3" name="Espace réservé de la date 2">
            <a:extLst>
              <a:ext uri="{FF2B5EF4-FFF2-40B4-BE49-F238E27FC236}">
                <a16:creationId xmlns:a16="http://schemas.microsoft.com/office/drawing/2014/main" id="{A4263669-CAE0-35CA-99B1-DC563E5E2D21}"/>
              </a:ext>
            </a:extLst>
          </p:cNvPr>
          <p:cNvSpPr>
            <a:spLocks noGrp="1"/>
          </p:cNvSpPr>
          <p:nvPr>
            <p:ph type="dt" sz="half" idx="10"/>
          </p:nvPr>
        </p:nvSpPr>
        <p:spPr/>
        <p:txBody>
          <a:bodyPr/>
          <a:lstStyle/>
          <a:p>
            <a:pPr algn="r"/>
            <a:r>
              <a:rPr lang="fr-FR" cap="all"/>
              <a:t>XX/XX/XXXX</a:t>
            </a:r>
            <a:endParaRPr lang="fr-FR" cap="all" dirty="0"/>
          </a:p>
        </p:txBody>
      </p:sp>
      <p:sp>
        <p:nvSpPr>
          <p:cNvPr id="4" name="Espace réservé du pied de page 3">
            <a:extLst>
              <a:ext uri="{FF2B5EF4-FFF2-40B4-BE49-F238E27FC236}">
                <a16:creationId xmlns:a16="http://schemas.microsoft.com/office/drawing/2014/main" id="{4E03C78D-EEE6-D245-0D29-935E7F17ADD7}"/>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F3D1FE1C-CC09-25D6-CCE8-239CD054641B}"/>
              </a:ext>
            </a:extLst>
          </p:cNvPr>
          <p:cNvSpPr>
            <a:spLocks noGrp="1"/>
          </p:cNvSpPr>
          <p:nvPr>
            <p:ph type="sldNum" sz="quarter" idx="12"/>
          </p:nvPr>
        </p:nvSpPr>
        <p:spPr/>
        <p:txBody>
          <a:bodyPr/>
          <a:lstStyle/>
          <a:p>
            <a:fld id="{733122C9-A0B9-462F-8757-0847AD287B63}" type="slidenum">
              <a:rPr lang="fr-FR" smtClean="0"/>
              <a:pPr/>
              <a:t>33</a:t>
            </a:fld>
            <a:endParaRPr lang="fr-FR" dirty="0"/>
          </a:p>
        </p:txBody>
      </p:sp>
      <p:pic>
        <p:nvPicPr>
          <p:cNvPr id="15" name="Espace réservé du contenu 14" descr="Une image contenant texte, squelette, capture d’écran, diagramme">
            <a:extLst>
              <a:ext uri="{FF2B5EF4-FFF2-40B4-BE49-F238E27FC236}">
                <a16:creationId xmlns:a16="http://schemas.microsoft.com/office/drawing/2014/main" id="{348DDA1E-9D7C-9B60-1A85-1873F86120A7}"/>
              </a:ext>
            </a:extLst>
          </p:cNvPr>
          <p:cNvPicPr>
            <a:picLocks noGrp="1" noChangeAspect="1"/>
          </p:cNvPicPr>
          <p:nvPr>
            <p:ph sz="quarter" idx="14"/>
          </p:nvPr>
        </p:nvPicPr>
        <p:blipFill>
          <a:blip r:embed="rId2"/>
          <a:stretch>
            <a:fillRect/>
          </a:stretch>
        </p:blipFill>
        <p:spPr>
          <a:xfrm>
            <a:off x="5180481" y="1920000"/>
            <a:ext cx="6353784" cy="4767459"/>
          </a:xfrm>
        </p:spPr>
      </p:pic>
      <p:sp>
        <p:nvSpPr>
          <p:cNvPr id="7" name="Espace réservé du texte 6">
            <a:extLst>
              <a:ext uri="{FF2B5EF4-FFF2-40B4-BE49-F238E27FC236}">
                <a16:creationId xmlns:a16="http://schemas.microsoft.com/office/drawing/2014/main" id="{30863337-E99D-5D10-4092-F372B8E0EF81}"/>
              </a:ext>
            </a:extLst>
          </p:cNvPr>
          <p:cNvSpPr>
            <a:spLocks noGrp="1"/>
          </p:cNvSpPr>
          <p:nvPr>
            <p:ph type="body" sz="quarter" idx="13"/>
          </p:nvPr>
        </p:nvSpPr>
        <p:spPr/>
        <p:txBody>
          <a:bodyPr/>
          <a:lstStyle/>
          <a:p>
            <a:endParaRPr lang="fr-FR"/>
          </a:p>
        </p:txBody>
      </p:sp>
      <p:sp>
        <p:nvSpPr>
          <p:cNvPr id="8" name="Espace réservé du texte 7">
            <a:extLst>
              <a:ext uri="{FF2B5EF4-FFF2-40B4-BE49-F238E27FC236}">
                <a16:creationId xmlns:a16="http://schemas.microsoft.com/office/drawing/2014/main" id="{3044119B-5805-EA88-F148-FC4B6AB2C3C3}"/>
              </a:ext>
            </a:extLst>
          </p:cNvPr>
          <p:cNvSpPr>
            <a:spLocks noGrp="1"/>
          </p:cNvSpPr>
          <p:nvPr>
            <p:ph type="body" sz="quarter" idx="15"/>
          </p:nvPr>
        </p:nvSpPr>
        <p:spPr>
          <a:xfrm>
            <a:off x="3983765" y="1920001"/>
            <a:ext cx="7728232" cy="323935"/>
          </a:xfrm>
        </p:spPr>
        <p:txBody>
          <a:bodyPr/>
          <a:lstStyle/>
          <a:p>
            <a:r>
              <a:rPr lang="fr-FR" dirty="0"/>
              <a:t>Image Vicky</a:t>
            </a:r>
          </a:p>
        </p:txBody>
      </p:sp>
      <p:grpSp>
        <p:nvGrpSpPr>
          <p:cNvPr id="9" name="Groupe 8">
            <a:extLst>
              <a:ext uri="{FF2B5EF4-FFF2-40B4-BE49-F238E27FC236}">
                <a16:creationId xmlns:a16="http://schemas.microsoft.com/office/drawing/2014/main" id="{A6F3EC74-0063-E61F-9526-500DB9B0797F}"/>
              </a:ext>
            </a:extLst>
          </p:cNvPr>
          <p:cNvGrpSpPr/>
          <p:nvPr/>
        </p:nvGrpSpPr>
        <p:grpSpPr>
          <a:xfrm>
            <a:off x="657735" y="1703734"/>
            <a:ext cx="3148295" cy="4350332"/>
            <a:chOff x="742718" y="2143318"/>
            <a:chExt cx="3649534" cy="7078883"/>
          </a:xfrm>
        </p:grpSpPr>
        <p:pic>
          <p:nvPicPr>
            <p:cNvPr id="10" name="Image 9" descr="Une image contenant texte, diagramme, conception&#10;&#10;Description générée automatiquement">
              <a:extLst>
                <a:ext uri="{FF2B5EF4-FFF2-40B4-BE49-F238E27FC236}">
                  <a16:creationId xmlns:a16="http://schemas.microsoft.com/office/drawing/2014/main" id="{96C6680F-D23B-AD11-2607-CEEE3C712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8" y="2143318"/>
              <a:ext cx="3547210" cy="3276071"/>
            </a:xfrm>
            <a:prstGeom prst="rect">
              <a:avLst/>
            </a:prstGeom>
          </p:spPr>
        </p:pic>
        <p:pic>
          <p:nvPicPr>
            <p:cNvPr id="11" name="Image 10" descr="Une image contenant texte, capture d’écran, diagramme, conception&#10;&#10;Description générée automatiquement">
              <a:extLst>
                <a:ext uri="{FF2B5EF4-FFF2-40B4-BE49-F238E27FC236}">
                  <a16:creationId xmlns:a16="http://schemas.microsoft.com/office/drawing/2014/main" id="{5D5177EF-5C3F-7B2F-2E3D-6571869C2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718" y="5946130"/>
              <a:ext cx="3649534" cy="3276071"/>
            </a:xfrm>
            <a:prstGeom prst="rect">
              <a:avLst/>
            </a:prstGeom>
          </p:spPr>
        </p:pic>
        <p:sp>
          <p:nvSpPr>
            <p:cNvPr id="12" name="ZoneTexte 11">
              <a:extLst>
                <a:ext uri="{FF2B5EF4-FFF2-40B4-BE49-F238E27FC236}">
                  <a16:creationId xmlns:a16="http://schemas.microsoft.com/office/drawing/2014/main" id="{B0AB1254-28EE-4113-C064-A2390FE31DD3}"/>
                </a:ext>
              </a:extLst>
            </p:cNvPr>
            <p:cNvSpPr txBox="1"/>
            <p:nvPr/>
          </p:nvSpPr>
          <p:spPr>
            <a:xfrm>
              <a:off x="2151601" y="2172582"/>
              <a:ext cx="1836343" cy="617778"/>
            </a:xfrm>
            <a:prstGeom prst="rect">
              <a:avLst/>
            </a:prstGeom>
            <a:noFill/>
          </p:spPr>
          <p:txBody>
            <a:bodyPr wrap="square" rtlCol="0">
              <a:spAutoFit/>
            </a:bodyPr>
            <a:lstStyle/>
            <a:p>
              <a:pPr algn="ctr"/>
              <a:r>
                <a:rPr lang="en-GB" sz="1867" b="1" dirty="0"/>
                <a:t>Sang </a:t>
              </a:r>
            </a:p>
          </p:txBody>
        </p:sp>
        <p:sp>
          <p:nvSpPr>
            <p:cNvPr id="13" name="ZoneTexte 12">
              <a:extLst>
                <a:ext uri="{FF2B5EF4-FFF2-40B4-BE49-F238E27FC236}">
                  <a16:creationId xmlns:a16="http://schemas.microsoft.com/office/drawing/2014/main" id="{DD47A3AD-AA54-86A9-F618-508752B438CC}"/>
                </a:ext>
              </a:extLst>
            </p:cNvPr>
            <p:cNvSpPr txBox="1"/>
            <p:nvPr/>
          </p:nvSpPr>
          <p:spPr>
            <a:xfrm>
              <a:off x="2265964" y="5547887"/>
              <a:ext cx="1836343" cy="617778"/>
            </a:xfrm>
            <a:prstGeom prst="rect">
              <a:avLst/>
            </a:prstGeom>
            <a:noFill/>
          </p:spPr>
          <p:txBody>
            <a:bodyPr wrap="square" rtlCol="0">
              <a:spAutoFit/>
            </a:bodyPr>
            <a:lstStyle/>
            <a:p>
              <a:pPr algn="ctr"/>
              <a:r>
                <a:rPr lang="en-GB" sz="1867" b="1" dirty="0" err="1"/>
                <a:t>Cerveau</a:t>
              </a:r>
              <a:endParaRPr lang="en-GB" sz="1867" b="1" dirty="0"/>
            </a:p>
          </p:txBody>
        </p:sp>
      </p:grpSp>
    </p:spTree>
    <p:extLst>
      <p:ext uri="{BB962C8B-B14F-4D97-AF65-F5344CB8AC3E}">
        <p14:creationId xmlns:p14="http://schemas.microsoft.com/office/powerpoint/2010/main" val="4104042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A9BBD4-23AA-68B4-867D-86829FD10C0F}"/>
              </a:ext>
            </a:extLst>
          </p:cNvPr>
          <p:cNvSpPr>
            <a:spLocks noGrp="1"/>
          </p:cNvSpPr>
          <p:nvPr>
            <p:ph type="title"/>
          </p:nvPr>
        </p:nvSpPr>
        <p:spPr/>
        <p:txBody>
          <a:bodyPr/>
          <a:lstStyle/>
          <a:p>
            <a:r>
              <a:rPr lang="fr-FR" dirty="0"/>
              <a:t>Reconstruction de l’exposition </a:t>
            </a:r>
            <a:r>
              <a:rPr lang="fr-FR" dirty="0" err="1"/>
              <a:t>fétale</a:t>
            </a:r>
            <a:endParaRPr lang="fr-FR" dirty="0"/>
          </a:p>
        </p:txBody>
      </p:sp>
      <p:sp>
        <p:nvSpPr>
          <p:cNvPr id="4" name="Espace réservé du pied de page 3">
            <a:extLst>
              <a:ext uri="{FF2B5EF4-FFF2-40B4-BE49-F238E27FC236}">
                <a16:creationId xmlns:a16="http://schemas.microsoft.com/office/drawing/2014/main" id="{1D8AD167-308F-7648-F707-06C0B473C0CE}"/>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EDD04CBF-CFCE-546C-850C-D41DA6EE53C0}"/>
              </a:ext>
            </a:extLst>
          </p:cNvPr>
          <p:cNvSpPr>
            <a:spLocks noGrp="1"/>
          </p:cNvSpPr>
          <p:nvPr>
            <p:ph type="sldNum" sz="quarter" idx="12"/>
          </p:nvPr>
        </p:nvSpPr>
        <p:spPr/>
        <p:txBody>
          <a:bodyPr/>
          <a:lstStyle/>
          <a:p>
            <a:fld id="{733122C9-A0B9-462F-8757-0847AD287B63}" type="slidenum">
              <a:rPr lang="fr-FR" smtClean="0"/>
              <a:pPr/>
              <a:t>34</a:t>
            </a:fld>
            <a:endParaRPr lang="fr-FR" dirty="0"/>
          </a:p>
        </p:txBody>
      </p:sp>
      <p:sp>
        <p:nvSpPr>
          <p:cNvPr id="7" name="Espace réservé du texte 6">
            <a:extLst>
              <a:ext uri="{FF2B5EF4-FFF2-40B4-BE49-F238E27FC236}">
                <a16:creationId xmlns:a16="http://schemas.microsoft.com/office/drawing/2014/main" id="{2B041E50-557E-832A-4AC3-A854B8C984B4}"/>
              </a:ext>
            </a:extLst>
          </p:cNvPr>
          <p:cNvSpPr>
            <a:spLocks noGrp="1"/>
          </p:cNvSpPr>
          <p:nvPr>
            <p:ph type="body" sz="quarter" idx="13"/>
          </p:nvPr>
        </p:nvSpPr>
        <p:spPr/>
        <p:txBody>
          <a:bodyPr/>
          <a:lstStyle/>
          <a:p>
            <a:endParaRPr lang="fr-FR"/>
          </a:p>
        </p:txBody>
      </p:sp>
      <p:pic>
        <p:nvPicPr>
          <p:cNvPr id="9" name="Image 8">
            <a:extLst>
              <a:ext uri="{FF2B5EF4-FFF2-40B4-BE49-F238E27FC236}">
                <a16:creationId xmlns:a16="http://schemas.microsoft.com/office/drawing/2014/main" id="{BDF13C54-A235-08B5-1ADC-1F763C815132}"/>
              </a:ext>
            </a:extLst>
          </p:cNvPr>
          <p:cNvPicPr>
            <a:picLocks noChangeAspect="1"/>
          </p:cNvPicPr>
          <p:nvPr/>
        </p:nvPicPr>
        <p:blipFill>
          <a:blip r:embed="rId2"/>
          <a:stretch>
            <a:fillRect/>
          </a:stretch>
        </p:blipFill>
        <p:spPr>
          <a:xfrm>
            <a:off x="2749467" y="3013565"/>
            <a:ext cx="2915459" cy="2246945"/>
          </a:xfrm>
          <a:prstGeom prst="rect">
            <a:avLst/>
          </a:prstGeom>
        </p:spPr>
      </p:pic>
      <p:sp>
        <p:nvSpPr>
          <p:cNvPr id="10" name="ZoneTexte 9">
            <a:extLst>
              <a:ext uri="{FF2B5EF4-FFF2-40B4-BE49-F238E27FC236}">
                <a16:creationId xmlns:a16="http://schemas.microsoft.com/office/drawing/2014/main" id="{DC4E8081-A1E9-10B8-7F7F-94D1982391B3}"/>
              </a:ext>
            </a:extLst>
          </p:cNvPr>
          <p:cNvSpPr txBox="1"/>
          <p:nvPr/>
        </p:nvSpPr>
        <p:spPr>
          <a:xfrm>
            <a:off x="335360" y="1755779"/>
            <a:ext cx="2221835" cy="1736646"/>
          </a:xfrm>
          <a:prstGeom prst="roundRect">
            <a:avLst/>
          </a:prstGeom>
          <a:noFill/>
          <a:ln>
            <a:solidFill>
              <a:schemeClr val="accent2">
                <a:lumMod val="20000"/>
                <a:lumOff val="80000"/>
              </a:schemeClr>
            </a:solidFill>
          </a:ln>
        </p:spPr>
        <p:txBody>
          <a:bodyPr wrap="square" rtlCol="0">
            <a:spAutoFit/>
          </a:bodyPr>
          <a:lstStyle/>
          <a:p>
            <a:r>
              <a:rPr lang="fr-FR" sz="1600" dirty="0"/>
              <a:t>Données de biosurveillance :  sang de cordon, sang maternel</a:t>
            </a:r>
          </a:p>
          <a:p>
            <a:r>
              <a:rPr lang="fr-FR" sz="1600" dirty="0"/>
              <a:t>1800 couples mère enfant</a:t>
            </a:r>
          </a:p>
        </p:txBody>
      </p:sp>
      <p:sp>
        <p:nvSpPr>
          <p:cNvPr id="11" name="ZoneTexte 10">
            <a:extLst>
              <a:ext uri="{FF2B5EF4-FFF2-40B4-BE49-F238E27FC236}">
                <a16:creationId xmlns:a16="http://schemas.microsoft.com/office/drawing/2014/main" id="{90B22B3D-F714-E102-9AD8-C7F6C554F1F0}"/>
              </a:ext>
            </a:extLst>
          </p:cNvPr>
          <p:cNvSpPr txBox="1"/>
          <p:nvPr/>
        </p:nvSpPr>
        <p:spPr>
          <a:xfrm>
            <a:off x="5643580" y="2195688"/>
            <a:ext cx="2915459" cy="374571"/>
          </a:xfrm>
          <a:prstGeom prst="roundRect">
            <a:avLst/>
          </a:prstGeom>
          <a:noFill/>
          <a:ln>
            <a:solidFill>
              <a:schemeClr val="accent2">
                <a:lumMod val="20000"/>
                <a:lumOff val="80000"/>
              </a:schemeClr>
            </a:solidFill>
          </a:ln>
        </p:spPr>
        <p:txBody>
          <a:bodyPr wrap="square" rtlCol="0">
            <a:spAutoFit/>
          </a:bodyPr>
          <a:lstStyle/>
          <a:p>
            <a:r>
              <a:rPr lang="fr-FR" sz="1600" dirty="0"/>
              <a:t>Dose journalière estimée</a:t>
            </a:r>
          </a:p>
        </p:txBody>
      </p:sp>
      <p:sp>
        <p:nvSpPr>
          <p:cNvPr id="12" name="ZoneTexte 11">
            <a:extLst>
              <a:ext uri="{FF2B5EF4-FFF2-40B4-BE49-F238E27FC236}">
                <a16:creationId xmlns:a16="http://schemas.microsoft.com/office/drawing/2014/main" id="{0DA0E4BE-A555-3838-CD8A-9BE7B74EA175}"/>
              </a:ext>
            </a:extLst>
          </p:cNvPr>
          <p:cNvSpPr txBox="1"/>
          <p:nvPr/>
        </p:nvSpPr>
        <p:spPr>
          <a:xfrm>
            <a:off x="3102739" y="1846830"/>
            <a:ext cx="2064044" cy="828454"/>
          </a:xfrm>
          <a:prstGeom prst="roundRect">
            <a:avLst/>
          </a:prstGeom>
          <a:noFill/>
          <a:ln>
            <a:solidFill>
              <a:schemeClr val="accent2">
                <a:lumMod val="20000"/>
                <a:lumOff val="80000"/>
              </a:schemeClr>
            </a:solidFill>
          </a:ln>
        </p:spPr>
        <p:txBody>
          <a:bodyPr wrap="square" rtlCol="0">
            <a:spAutoFit/>
          </a:bodyPr>
          <a:lstStyle/>
          <a:p>
            <a:r>
              <a:rPr lang="fr-FR" sz="2133" dirty="0">
                <a:solidFill>
                  <a:schemeClr val="accent1">
                    <a:lumMod val="90000"/>
                    <a:lumOff val="10000"/>
                  </a:schemeClr>
                </a:solidFill>
              </a:rPr>
              <a:t>Scénario d’exposition</a:t>
            </a:r>
          </a:p>
        </p:txBody>
      </p:sp>
      <p:sp>
        <p:nvSpPr>
          <p:cNvPr id="14" name="ZoneTexte 13">
            <a:extLst>
              <a:ext uri="{FF2B5EF4-FFF2-40B4-BE49-F238E27FC236}">
                <a16:creationId xmlns:a16="http://schemas.microsoft.com/office/drawing/2014/main" id="{D53D2EDB-398A-F98F-E8EB-7DA8EA033A4D}"/>
              </a:ext>
            </a:extLst>
          </p:cNvPr>
          <p:cNvSpPr txBox="1"/>
          <p:nvPr/>
        </p:nvSpPr>
        <p:spPr>
          <a:xfrm>
            <a:off x="4121929" y="3035274"/>
            <a:ext cx="1552435" cy="828454"/>
          </a:xfrm>
          <a:prstGeom prst="roundRect">
            <a:avLst/>
          </a:prstGeom>
          <a:noFill/>
          <a:ln>
            <a:solidFill>
              <a:schemeClr val="accent2">
                <a:lumMod val="20000"/>
                <a:lumOff val="80000"/>
              </a:schemeClr>
            </a:solidFill>
          </a:ln>
        </p:spPr>
        <p:txBody>
          <a:bodyPr wrap="square" rtlCol="0">
            <a:spAutoFit/>
          </a:bodyPr>
          <a:lstStyle/>
          <a:p>
            <a:r>
              <a:rPr lang="fr-FR" sz="2133" dirty="0"/>
              <a:t>Modèle calibré</a:t>
            </a:r>
          </a:p>
        </p:txBody>
      </p:sp>
      <p:pic>
        <p:nvPicPr>
          <p:cNvPr id="15" name="Image 14">
            <a:extLst>
              <a:ext uri="{FF2B5EF4-FFF2-40B4-BE49-F238E27FC236}">
                <a16:creationId xmlns:a16="http://schemas.microsoft.com/office/drawing/2014/main" id="{06E42CBC-9CBE-2A87-5B63-AAAE70773651}"/>
              </a:ext>
            </a:extLst>
          </p:cNvPr>
          <p:cNvPicPr>
            <a:picLocks noChangeAspect="1"/>
          </p:cNvPicPr>
          <p:nvPr/>
        </p:nvPicPr>
        <p:blipFill>
          <a:blip r:embed="rId2"/>
          <a:stretch>
            <a:fillRect/>
          </a:stretch>
        </p:blipFill>
        <p:spPr>
          <a:xfrm>
            <a:off x="7445350" y="2964100"/>
            <a:ext cx="2915460" cy="2246947"/>
          </a:xfrm>
          <a:prstGeom prst="rect">
            <a:avLst/>
          </a:prstGeom>
        </p:spPr>
      </p:pic>
      <p:sp>
        <p:nvSpPr>
          <p:cNvPr id="16" name="ZoneTexte 15">
            <a:extLst>
              <a:ext uri="{FF2B5EF4-FFF2-40B4-BE49-F238E27FC236}">
                <a16:creationId xmlns:a16="http://schemas.microsoft.com/office/drawing/2014/main" id="{4E296809-B920-762F-D7D2-ABBE6F926D9B}"/>
              </a:ext>
            </a:extLst>
          </p:cNvPr>
          <p:cNvSpPr txBox="1"/>
          <p:nvPr/>
        </p:nvSpPr>
        <p:spPr>
          <a:xfrm>
            <a:off x="8751935" y="3006627"/>
            <a:ext cx="1552435" cy="828454"/>
          </a:xfrm>
          <a:prstGeom prst="roundRect">
            <a:avLst/>
          </a:prstGeom>
          <a:noFill/>
          <a:ln>
            <a:solidFill>
              <a:schemeClr val="accent2">
                <a:lumMod val="20000"/>
                <a:lumOff val="80000"/>
              </a:schemeClr>
            </a:solidFill>
          </a:ln>
        </p:spPr>
        <p:txBody>
          <a:bodyPr wrap="square" rtlCol="0">
            <a:spAutoFit/>
          </a:bodyPr>
          <a:lstStyle/>
          <a:p>
            <a:r>
              <a:rPr lang="fr-FR" sz="2133" dirty="0"/>
              <a:t>Modèle calibré</a:t>
            </a:r>
          </a:p>
        </p:txBody>
      </p:sp>
      <p:sp>
        <p:nvSpPr>
          <p:cNvPr id="17" name="ZoneTexte 16">
            <a:extLst>
              <a:ext uri="{FF2B5EF4-FFF2-40B4-BE49-F238E27FC236}">
                <a16:creationId xmlns:a16="http://schemas.microsoft.com/office/drawing/2014/main" id="{80FFA19A-033B-3C6A-27D8-9F5855D5CBF2}"/>
              </a:ext>
            </a:extLst>
          </p:cNvPr>
          <p:cNvSpPr txBox="1"/>
          <p:nvPr/>
        </p:nvSpPr>
        <p:spPr>
          <a:xfrm>
            <a:off x="9936427" y="2032731"/>
            <a:ext cx="2064044" cy="919401"/>
          </a:xfrm>
          <a:prstGeom prst="roundRect">
            <a:avLst/>
          </a:prstGeom>
          <a:noFill/>
          <a:ln>
            <a:solidFill>
              <a:schemeClr val="accent2">
                <a:lumMod val="20000"/>
                <a:lumOff val="80000"/>
              </a:schemeClr>
            </a:solidFill>
          </a:ln>
        </p:spPr>
        <p:txBody>
          <a:bodyPr wrap="square" rtlCol="0">
            <a:spAutoFit/>
          </a:bodyPr>
          <a:lstStyle/>
          <a:p>
            <a:r>
              <a:rPr lang="fr-FR" sz="1600" dirty="0"/>
              <a:t>Reconstruction de l’exposition fœtale</a:t>
            </a:r>
          </a:p>
        </p:txBody>
      </p:sp>
      <p:sp>
        <p:nvSpPr>
          <p:cNvPr id="18" name="Flèche : droite 17">
            <a:extLst>
              <a:ext uri="{FF2B5EF4-FFF2-40B4-BE49-F238E27FC236}">
                <a16:creationId xmlns:a16="http://schemas.microsoft.com/office/drawing/2014/main" id="{20C1EC17-AAC2-6531-4997-DE73DDE1D11E}"/>
              </a:ext>
            </a:extLst>
          </p:cNvPr>
          <p:cNvSpPr/>
          <p:nvPr/>
        </p:nvSpPr>
        <p:spPr>
          <a:xfrm>
            <a:off x="2526294" y="2607663"/>
            <a:ext cx="3257753" cy="356437"/>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0" name="Flèche : droite 19">
            <a:extLst>
              <a:ext uri="{FF2B5EF4-FFF2-40B4-BE49-F238E27FC236}">
                <a16:creationId xmlns:a16="http://schemas.microsoft.com/office/drawing/2014/main" id="{DCE7BE3D-B678-1EFB-99F6-2F08F5EAD4B6}"/>
              </a:ext>
            </a:extLst>
          </p:cNvPr>
          <p:cNvSpPr/>
          <p:nvPr/>
        </p:nvSpPr>
        <p:spPr>
          <a:xfrm>
            <a:off x="8418571" y="2462452"/>
            <a:ext cx="1517855" cy="356437"/>
          </a:xfrm>
          <a:prstGeom prst="rightArrow">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24919633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67B01C6B-8F4B-BF63-FF7B-E5294108D1CF}"/>
              </a:ext>
            </a:extLst>
          </p:cNvPr>
          <p:cNvSpPr>
            <a:spLocks noGrp="1"/>
          </p:cNvSpPr>
          <p:nvPr>
            <p:ph type="ftr" sz="quarter" idx="11"/>
          </p:nvPr>
        </p:nvSpPr>
        <p:spPr/>
        <p:txBody>
          <a:bodyPr/>
          <a:lstStyle/>
          <a:p>
            <a:r>
              <a:rPr lang="fr-FR"/>
              <a:t>Institut national de l’environnement industriel et des risques</a:t>
            </a:r>
            <a:endParaRPr lang="fr-FR" dirty="0"/>
          </a:p>
        </p:txBody>
      </p:sp>
      <p:sp>
        <p:nvSpPr>
          <p:cNvPr id="5" name="Espace réservé du numéro de diapositive 4">
            <a:extLst>
              <a:ext uri="{FF2B5EF4-FFF2-40B4-BE49-F238E27FC236}">
                <a16:creationId xmlns:a16="http://schemas.microsoft.com/office/drawing/2014/main" id="{C4D2DA2C-74F2-9752-061B-AE964481662D}"/>
              </a:ext>
            </a:extLst>
          </p:cNvPr>
          <p:cNvSpPr>
            <a:spLocks noGrp="1"/>
          </p:cNvSpPr>
          <p:nvPr>
            <p:ph type="sldNum" sz="quarter" idx="12"/>
          </p:nvPr>
        </p:nvSpPr>
        <p:spPr/>
        <p:txBody>
          <a:bodyPr/>
          <a:lstStyle/>
          <a:p>
            <a:fld id="{733122C9-A0B9-462F-8757-0847AD287B63}" type="slidenum">
              <a:rPr lang="fr-FR" smtClean="0"/>
              <a:pPr/>
              <a:t>35</a:t>
            </a:fld>
            <a:endParaRPr lang="fr-FR" dirty="0"/>
          </a:p>
        </p:txBody>
      </p:sp>
      <p:sp>
        <p:nvSpPr>
          <p:cNvPr id="9" name="Espace réservé de la date 1">
            <a:extLst>
              <a:ext uri="{FF2B5EF4-FFF2-40B4-BE49-F238E27FC236}">
                <a16:creationId xmlns:a16="http://schemas.microsoft.com/office/drawing/2014/main" id="{B64C8B92-1558-81FB-06D7-D49154266CEB}"/>
              </a:ext>
            </a:extLst>
          </p:cNvPr>
          <p:cNvSpPr txBox="1">
            <a:spLocks/>
          </p:cNvSpPr>
          <p:nvPr/>
        </p:nvSpPr>
        <p:spPr bwMode="gray">
          <a:xfrm>
            <a:off x="435428" y="8735919"/>
            <a:ext cx="3657600" cy="486833"/>
          </a:xfrm>
          <a:prstGeom prst="rect">
            <a:avLst/>
          </a:prstGeom>
        </p:spPr>
        <p:txBody>
          <a:bodyPr vert="horz" lIns="0" tIns="0" rIns="0" bIns="0" rtlCol="0" anchor="ctr" anchorCtr="0">
            <a:noAutofit/>
          </a:bodyPr>
          <a:lstStyle>
            <a:defPPr>
              <a:defRPr lang="fr-FR"/>
            </a:defPPr>
            <a:lvl1pPr marL="0" algn="ctr" defTabSz="914400" rtl="0" eaLnBrk="1" latinLnBrk="0" hangingPunct="1">
              <a:defRPr sz="75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000"/>
              <a:t>13/02/2024</a:t>
            </a:r>
            <a:endParaRPr lang="fr-FR" sz="1000" dirty="0"/>
          </a:p>
        </p:txBody>
      </p:sp>
      <p:sp>
        <p:nvSpPr>
          <p:cNvPr id="10" name="Espace réservé du numéro de diapositive 2">
            <a:extLst>
              <a:ext uri="{FF2B5EF4-FFF2-40B4-BE49-F238E27FC236}">
                <a16:creationId xmlns:a16="http://schemas.microsoft.com/office/drawing/2014/main" id="{4A4B189E-B78C-CD39-D637-77A95A983475}"/>
              </a:ext>
            </a:extLst>
          </p:cNvPr>
          <p:cNvSpPr txBox="1">
            <a:spLocks/>
          </p:cNvSpPr>
          <p:nvPr/>
        </p:nvSpPr>
        <p:spPr bwMode="gray">
          <a:xfrm>
            <a:off x="12162975" y="8745540"/>
            <a:ext cx="3657600" cy="486833"/>
          </a:xfrm>
          <a:prstGeom prst="rect">
            <a:avLst/>
          </a:prstGeom>
        </p:spPr>
        <p:txBody>
          <a:bodyPr vert="horz" lIns="0" tIns="0" rIns="0" bIns="0" rtlCol="0" anchor="ctr" anchorCtr="0">
            <a:noAutofit/>
          </a:bodyPr>
          <a:lstStyle>
            <a:defPPr>
              <a:defRPr lang="fr-FR"/>
            </a:defPPr>
            <a:lvl1pPr marL="0" algn="r" defTabSz="914400" rtl="0" eaLnBrk="1" latinLnBrk="0" hangingPunct="1">
              <a:defRPr sz="750" b="1"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EFB38D5-50D8-47C3-AA0E-735C7FA73B3F}" type="slidenum">
              <a:rPr lang="fr-FR" sz="1000"/>
              <a:pPr/>
              <a:t>35</a:t>
            </a:fld>
            <a:endParaRPr lang="fr-FR" sz="1000"/>
          </a:p>
        </p:txBody>
      </p:sp>
      <p:sp>
        <p:nvSpPr>
          <p:cNvPr id="20" name="ZoneTexte 19">
            <a:extLst>
              <a:ext uri="{FF2B5EF4-FFF2-40B4-BE49-F238E27FC236}">
                <a16:creationId xmlns:a16="http://schemas.microsoft.com/office/drawing/2014/main" id="{B5F9BCCE-8C50-B5E6-EC9A-B75B8AC9F81C}"/>
              </a:ext>
            </a:extLst>
          </p:cNvPr>
          <p:cNvSpPr txBox="1"/>
          <p:nvPr/>
        </p:nvSpPr>
        <p:spPr>
          <a:xfrm>
            <a:off x="613434" y="1038599"/>
            <a:ext cx="11098564" cy="913199"/>
          </a:xfrm>
          <a:prstGeom prst="rect">
            <a:avLst/>
          </a:prstGeom>
          <a:noFill/>
        </p:spPr>
        <p:txBody>
          <a:bodyPr wrap="square" rtlCol="0">
            <a:spAutoFit/>
          </a:bodyPr>
          <a:lstStyle/>
          <a:p>
            <a:r>
              <a:rPr lang="fr-FR" sz="2667" b="1" dirty="0"/>
              <a:t>Résultats de l’analyse par dosimétrie inverse </a:t>
            </a:r>
          </a:p>
          <a:p>
            <a:r>
              <a:rPr lang="fr-FR" sz="2667" b="1" dirty="0">
                <a:solidFill>
                  <a:schemeClr val="accent2"/>
                </a:solidFill>
                <a:sym typeface="Wingdings" panose="05000000000000000000" pitchFamily="2" charset="2"/>
              </a:rPr>
              <a:t> </a:t>
            </a:r>
            <a:r>
              <a:rPr lang="fr-FR" sz="2667" b="1" dirty="0">
                <a:solidFill>
                  <a:schemeClr val="accent2"/>
                </a:solidFill>
              </a:rPr>
              <a:t>Estimation des doses journalières d’exposition des femmes (DJE)</a:t>
            </a:r>
          </a:p>
        </p:txBody>
      </p:sp>
      <p:pic>
        <p:nvPicPr>
          <p:cNvPr id="21" name="Image 20">
            <a:extLst>
              <a:ext uri="{FF2B5EF4-FFF2-40B4-BE49-F238E27FC236}">
                <a16:creationId xmlns:a16="http://schemas.microsoft.com/office/drawing/2014/main" id="{D0192F01-447D-C110-3AF8-97BF6E53DE2C}"/>
              </a:ext>
            </a:extLst>
          </p:cNvPr>
          <p:cNvPicPr>
            <a:picLocks noChangeAspect="1"/>
          </p:cNvPicPr>
          <p:nvPr/>
        </p:nvPicPr>
        <p:blipFill rotWithShape="1">
          <a:blip r:embed="rId2"/>
          <a:srcRect l="23545" t="14111" r="27658" b="18945"/>
          <a:stretch/>
        </p:blipFill>
        <p:spPr>
          <a:xfrm>
            <a:off x="452202" y="2301046"/>
            <a:ext cx="3963799" cy="3355908"/>
          </a:xfrm>
          <a:prstGeom prst="rect">
            <a:avLst/>
          </a:prstGeom>
        </p:spPr>
      </p:pic>
      <p:sp>
        <p:nvSpPr>
          <p:cNvPr id="25" name="ZoneTexte 24">
            <a:extLst>
              <a:ext uri="{FF2B5EF4-FFF2-40B4-BE49-F238E27FC236}">
                <a16:creationId xmlns:a16="http://schemas.microsoft.com/office/drawing/2014/main" id="{FCC8A202-BDEB-BBB5-6E09-F94BC27D7BE3}"/>
              </a:ext>
            </a:extLst>
          </p:cNvPr>
          <p:cNvSpPr txBox="1"/>
          <p:nvPr/>
        </p:nvSpPr>
        <p:spPr>
          <a:xfrm>
            <a:off x="4751851" y="2544295"/>
            <a:ext cx="7104789" cy="2280561"/>
          </a:xfrm>
          <a:prstGeom prst="rect">
            <a:avLst/>
          </a:prstGeom>
          <a:noFill/>
        </p:spPr>
        <p:txBody>
          <a:bodyPr wrap="square" rtlCol="0">
            <a:spAutoFit/>
          </a:bodyPr>
          <a:lstStyle/>
          <a:p>
            <a:pPr marL="457189" indent="-457189">
              <a:buFont typeface="Wingdings" panose="05000000000000000000" pitchFamily="2" charset="2"/>
              <a:buChar char="§"/>
            </a:pPr>
            <a:r>
              <a:rPr lang="fr-FR" sz="2133" dirty="0"/>
              <a:t>Moyenne des DJE = </a:t>
            </a:r>
            <a:r>
              <a:rPr lang="el-GR" sz="2133" dirty="0">
                <a:solidFill>
                  <a:srgbClr val="000000"/>
                </a:solidFill>
              </a:rPr>
              <a:t>0,22 ± 0,19 μ</a:t>
            </a:r>
            <a:r>
              <a:rPr lang="fr-FR" sz="2133" dirty="0">
                <a:solidFill>
                  <a:srgbClr val="000000"/>
                </a:solidFill>
              </a:rPr>
              <a:t>g.jour</a:t>
            </a:r>
            <a:r>
              <a:rPr lang="fr-FR" sz="2133" baseline="30000" dirty="0">
                <a:solidFill>
                  <a:srgbClr val="000000"/>
                </a:solidFill>
              </a:rPr>
              <a:t>-1</a:t>
            </a:r>
            <a:r>
              <a:rPr lang="fr-FR" sz="2133" dirty="0">
                <a:solidFill>
                  <a:srgbClr val="000000"/>
                </a:solidFill>
              </a:rPr>
              <a:t>.kg</a:t>
            </a:r>
            <a:r>
              <a:rPr lang="fr-FR" sz="2133" baseline="30000" dirty="0">
                <a:solidFill>
                  <a:srgbClr val="000000"/>
                </a:solidFill>
              </a:rPr>
              <a:t>-1</a:t>
            </a:r>
          </a:p>
          <a:p>
            <a:endParaRPr lang="fr-FR" sz="2133" baseline="30000" dirty="0">
              <a:solidFill>
                <a:srgbClr val="000000"/>
              </a:solidFill>
            </a:endParaRPr>
          </a:p>
          <a:p>
            <a:endParaRPr lang="fr-FR" sz="2133" dirty="0">
              <a:solidFill>
                <a:srgbClr val="000000"/>
              </a:solidFill>
            </a:endParaRPr>
          </a:p>
          <a:p>
            <a:pPr marL="457189" indent="-457189">
              <a:buFont typeface="Wingdings" panose="05000000000000000000" pitchFamily="2" charset="2"/>
              <a:buChar char="§"/>
            </a:pPr>
            <a:r>
              <a:rPr lang="fr-FR" sz="2133" dirty="0">
                <a:solidFill>
                  <a:srgbClr val="000000"/>
                </a:solidFill>
              </a:rPr>
              <a:t>En accord avec les résultats d’estimation de DJE sur la population française lors de l’étude EAT2 en 2011 </a:t>
            </a:r>
          </a:p>
          <a:p>
            <a:pPr marL="457189" indent="-457189">
              <a:buFont typeface="Wingdings" panose="05000000000000000000" pitchFamily="2" charset="2"/>
              <a:buChar char="§"/>
            </a:pPr>
            <a:endParaRPr lang="fr-FR" sz="2133" dirty="0">
              <a:solidFill>
                <a:srgbClr val="000000"/>
              </a:solidFill>
            </a:endParaRPr>
          </a:p>
        </p:txBody>
      </p:sp>
    </p:spTree>
    <p:extLst>
      <p:ext uri="{BB962C8B-B14F-4D97-AF65-F5344CB8AC3E}">
        <p14:creationId xmlns:p14="http://schemas.microsoft.com/office/powerpoint/2010/main" val="3913420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89666" y="1089176"/>
            <a:ext cx="4059153" cy="47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texte 2">
            <a:extLst>
              <a:ext uri="{FF2B5EF4-FFF2-40B4-BE49-F238E27FC236}">
                <a16:creationId xmlns:a16="http://schemas.microsoft.com/office/drawing/2014/main" id="{23FA4C66-3317-42CE-34C7-8FF6AA631E4C}"/>
              </a:ext>
            </a:extLst>
          </p:cNvPr>
          <p:cNvSpPr>
            <a:spLocks noGrp="1"/>
          </p:cNvSpPr>
          <p:nvPr>
            <p:ph type="body" sz="quarter" idx="13"/>
          </p:nvPr>
        </p:nvSpPr>
        <p:spPr/>
        <p:txBody>
          <a:bodyPr/>
          <a:lstStyle/>
          <a:p>
            <a:endParaRPr lang="fr-FR"/>
          </a:p>
        </p:txBody>
      </p:sp>
      <p:sp>
        <p:nvSpPr>
          <p:cNvPr id="2" name="ZoneTexte 1">
            <a:extLst>
              <a:ext uri="{FF2B5EF4-FFF2-40B4-BE49-F238E27FC236}">
                <a16:creationId xmlns:a16="http://schemas.microsoft.com/office/drawing/2014/main" id="{1F7B7161-3145-C28B-30D6-BA6C934C055D}"/>
              </a:ext>
            </a:extLst>
          </p:cNvPr>
          <p:cNvSpPr txBox="1"/>
          <p:nvPr/>
        </p:nvSpPr>
        <p:spPr>
          <a:xfrm>
            <a:off x="6386840" y="1598455"/>
            <a:ext cx="5402638" cy="369332"/>
          </a:xfrm>
          <a:prstGeom prst="rect">
            <a:avLst/>
          </a:prstGeom>
          <a:noFill/>
        </p:spPr>
        <p:txBody>
          <a:bodyPr wrap="square" rtlCol="0">
            <a:spAutoFit/>
          </a:bodyPr>
          <a:lstStyle/>
          <a:p>
            <a:pPr algn="ctr"/>
            <a:r>
              <a:rPr lang="en-US" dirty="0"/>
              <a:t>ADME </a:t>
            </a:r>
            <a:r>
              <a:rPr lang="en-US" dirty="0" err="1"/>
              <a:t>ça</a:t>
            </a:r>
            <a:r>
              <a:rPr lang="en-US" dirty="0"/>
              <a:t> </a:t>
            </a:r>
            <a:r>
              <a:rPr lang="en-US" dirty="0" err="1"/>
              <a:t>vous</a:t>
            </a:r>
            <a:r>
              <a:rPr lang="en-US" dirty="0"/>
              <a:t> parle ?</a:t>
            </a:r>
          </a:p>
        </p:txBody>
      </p:sp>
    </p:spTree>
    <p:extLst>
      <p:ext uri="{BB962C8B-B14F-4D97-AF65-F5344CB8AC3E}">
        <p14:creationId xmlns:p14="http://schemas.microsoft.com/office/powerpoint/2010/main" val="337546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re 1"/>
          <p:cNvSpPr>
            <a:spLocks noGrp="1"/>
          </p:cNvSpPr>
          <p:nvPr>
            <p:ph type="title"/>
          </p:nvPr>
        </p:nvSpPr>
        <p:spPr>
          <a:prstGeom prst="rect">
            <a:avLst/>
          </a:prstGeom>
        </p:spPr>
        <p:txBody>
          <a:bodyPr/>
          <a:lstStyle/>
          <a:p>
            <a:r>
              <a:rPr lang="fr-FR" dirty="0">
                <a:solidFill>
                  <a:schemeClr val="bg1"/>
                </a:solidFill>
                <a:ea typeface="ＭＳ Ｐゴシック" pitchFamily="34" charset="-128"/>
              </a:rPr>
              <a:t>Toxicocinétique et processus ADME</a:t>
            </a:r>
          </a:p>
        </p:txBody>
      </p:sp>
      <p:sp>
        <p:nvSpPr>
          <p:cNvPr id="3" name="Espace réservé du contenu 2"/>
          <p:cNvSpPr>
            <a:spLocks noGrp="1"/>
          </p:cNvSpPr>
          <p:nvPr>
            <p:ph sz="quarter" idx="14"/>
          </p:nvPr>
        </p:nvSpPr>
        <p:spPr>
          <a:xfrm>
            <a:off x="431371" y="1200000"/>
            <a:ext cx="5746064" cy="5033276"/>
          </a:xfrm>
        </p:spPr>
        <p:txBody>
          <a:bodyPr/>
          <a:lstStyle/>
          <a:p>
            <a:pPr marL="87223" lvl="1" indent="-87223">
              <a:spcBef>
                <a:spcPts val="473"/>
              </a:spcBef>
              <a:buClr>
                <a:srgbClr val="FF0000"/>
              </a:buClr>
              <a:buNone/>
              <a:tabLst>
                <a:tab pos="0"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r>
              <a:rPr lang="fr-FR" sz="1895" dirty="0">
                <a:solidFill>
                  <a:srgbClr val="002060"/>
                </a:solidFill>
              </a:rPr>
              <a:t> La </a:t>
            </a:r>
            <a:r>
              <a:rPr lang="fr-FR" sz="1895" b="1" dirty="0">
                <a:solidFill>
                  <a:srgbClr val="002060"/>
                </a:solidFill>
              </a:rPr>
              <a:t>toxicocinétique</a:t>
            </a:r>
            <a:r>
              <a:rPr lang="fr-FR" sz="1895" dirty="0">
                <a:solidFill>
                  <a:srgbClr val="002060"/>
                </a:solidFill>
              </a:rPr>
              <a:t> étudie le devenir de substances au sein d’organismes vivants « </a:t>
            </a:r>
            <a:r>
              <a:rPr lang="fr-FR" sz="1895" i="1" dirty="0">
                <a:solidFill>
                  <a:srgbClr val="002060"/>
                </a:solidFill>
              </a:rPr>
              <a:t>Ce que fait l’organisme à la substance</a:t>
            </a:r>
            <a:r>
              <a:rPr lang="fr-FR" sz="1895" dirty="0">
                <a:solidFill>
                  <a:srgbClr val="002060"/>
                </a:solidFill>
              </a:rPr>
              <a:t> »</a:t>
            </a:r>
          </a:p>
          <a:p>
            <a:pPr marL="362430" lvl="1" indent="-183470">
              <a:spcBef>
                <a:spcPts val="473"/>
              </a:spcBef>
              <a:buClr>
                <a:srgbClr val="FF0000"/>
              </a:buClr>
              <a:buBlip>
                <a:blip r:embed="rId2"/>
              </a:buBlip>
              <a:tabLst>
                <a:tab pos="318817"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endParaRPr lang="fr-FR" sz="1895" dirty="0">
              <a:solidFill>
                <a:srgbClr val="002060"/>
              </a:solidFill>
            </a:endParaRPr>
          </a:p>
          <a:p>
            <a:pPr marL="362430" lvl="1" indent="-183470">
              <a:spcBef>
                <a:spcPts val="473"/>
              </a:spcBef>
              <a:buClr>
                <a:srgbClr val="FF0000"/>
              </a:buClr>
              <a:buBlip>
                <a:blip r:embed="rId2"/>
              </a:buBlip>
              <a:tabLst>
                <a:tab pos="318817"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r>
              <a:rPr lang="fr-FR" sz="1895" dirty="0">
                <a:solidFill>
                  <a:srgbClr val="002060"/>
                </a:solidFill>
              </a:rPr>
              <a:t> </a:t>
            </a:r>
            <a:r>
              <a:rPr lang="fr-FR" sz="1895" b="1" dirty="0">
                <a:solidFill>
                  <a:srgbClr val="002060"/>
                </a:solidFill>
              </a:rPr>
              <a:t>Absorption : </a:t>
            </a:r>
            <a:r>
              <a:rPr lang="fr-FR" sz="1895" dirty="0">
                <a:solidFill>
                  <a:srgbClr val="002060"/>
                </a:solidFill>
              </a:rPr>
              <a:t>ingestion, inhalation, transcutanée, </a:t>
            </a:r>
            <a:r>
              <a:rPr lang="fr-FR" sz="1895" i="1" dirty="0">
                <a:solidFill>
                  <a:srgbClr val="002060"/>
                </a:solidFill>
              </a:rPr>
              <a:t>in utero</a:t>
            </a:r>
            <a:r>
              <a:rPr lang="fr-FR" sz="1895" dirty="0">
                <a:solidFill>
                  <a:srgbClr val="002060"/>
                </a:solidFill>
              </a:rPr>
              <a:t>; notion de </a:t>
            </a:r>
            <a:r>
              <a:rPr lang="fr-FR" sz="1895" dirty="0" err="1">
                <a:solidFill>
                  <a:srgbClr val="002060"/>
                </a:solidFill>
              </a:rPr>
              <a:t>bio-disponibilité</a:t>
            </a:r>
            <a:r>
              <a:rPr lang="fr-FR" sz="1895" dirty="0">
                <a:solidFill>
                  <a:srgbClr val="002060"/>
                </a:solidFill>
              </a:rPr>
              <a:t>.</a:t>
            </a:r>
          </a:p>
          <a:p>
            <a:pPr marL="362430" lvl="1" indent="-183470">
              <a:spcBef>
                <a:spcPts val="473"/>
              </a:spcBef>
              <a:buClr>
                <a:srgbClr val="FF0000"/>
              </a:buClr>
              <a:buBlip>
                <a:blip r:embed="rId2"/>
              </a:buBlip>
              <a:tabLst>
                <a:tab pos="318817"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r>
              <a:rPr lang="fr-FR" sz="1895" b="1" dirty="0">
                <a:solidFill>
                  <a:srgbClr val="002060"/>
                </a:solidFill>
              </a:rPr>
              <a:t>Distribution: </a:t>
            </a:r>
            <a:r>
              <a:rPr lang="fr-FR" sz="1895" dirty="0">
                <a:solidFill>
                  <a:srgbClr val="002060"/>
                </a:solidFill>
              </a:rPr>
              <a:t>convection sanguine, lymphatique; diffusion; transport actif; stockage.</a:t>
            </a:r>
          </a:p>
          <a:p>
            <a:pPr marL="362430" lvl="1" indent="-183470">
              <a:spcBef>
                <a:spcPts val="473"/>
              </a:spcBef>
              <a:buClr>
                <a:srgbClr val="FF0000"/>
              </a:buClr>
              <a:buBlip>
                <a:blip r:embed="rId2"/>
              </a:buBlip>
              <a:tabLst>
                <a:tab pos="318817"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r>
              <a:rPr lang="fr-FR" sz="1895" b="1" dirty="0">
                <a:solidFill>
                  <a:srgbClr val="002060"/>
                </a:solidFill>
              </a:rPr>
              <a:t> Métabolisme : </a:t>
            </a:r>
            <a:r>
              <a:rPr lang="fr-FR" sz="1895" dirty="0">
                <a:solidFill>
                  <a:srgbClr val="002060"/>
                </a:solidFill>
              </a:rPr>
              <a:t>hépatique / extra-hépatique; enzymatique; inductible; saturable; compétitions.</a:t>
            </a:r>
          </a:p>
          <a:p>
            <a:pPr marL="362430" lvl="1" indent="-183470">
              <a:spcBef>
                <a:spcPts val="473"/>
              </a:spcBef>
              <a:buClr>
                <a:srgbClr val="FF0000"/>
              </a:buClr>
              <a:buBlip>
                <a:blip r:embed="rId2"/>
              </a:buBlip>
              <a:tabLst>
                <a:tab pos="318817" algn="l"/>
                <a:tab pos="751927" algn="l"/>
                <a:tab pos="1185037" algn="l"/>
                <a:tab pos="1618148" algn="l"/>
                <a:tab pos="2051257" algn="l"/>
                <a:tab pos="2484367" algn="l"/>
                <a:tab pos="2917476" algn="l"/>
                <a:tab pos="3350587" algn="l"/>
                <a:tab pos="3783697" algn="l"/>
                <a:tab pos="4216807" algn="l"/>
                <a:tab pos="4649917" algn="l"/>
                <a:tab pos="5083026" algn="l"/>
                <a:tab pos="5516137" algn="l"/>
                <a:tab pos="5949247" algn="l"/>
                <a:tab pos="6382356" algn="l"/>
                <a:tab pos="6815467" algn="l"/>
                <a:tab pos="7248576" algn="l"/>
                <a:tab pos="7681687" algn="l"/>
                <a:tab pos="8114797" algn="l"/>
                <a:tab pos="8547906" algn="l"/>
                <a:tab pos="8981017" algn="l"/>
              </a:tabLst>
              <a:defRPr/>
            </a:pPr>
            <a:r>
              <a:rPr lang="fr-FR" sz="1895" b="1" dirty="0">
                <a:solidFill>
                  <a:srgbClr val="002060"/>
                </a:solidFill>
              </a:rPr>
              <a:t> Excrétion : </a:t>
            </a:r>
            <a:r>
              <a:rPr lang="fr-FR" sz="1895" dirty="0">
                <a:solidFill>
                  <a:srgbClr val="002060"/>
                </a:solidFill>
              </a:rPr>
              <a:t>rénale, pulmonaire, fécale…</a:t>
            </a:r>
          </a:p>
        </p:txBody>
      </p:sp>
      <p:pic>
        <p:nvPicPr>
          <p:cNvPr id="5124" name="Picture 5" descr="C:\Documents and Settings\zeman\Local Settings\Temporary Internet Files\Content.IE5\894A5PVU\MC900438737[1].jpg"/>
          <p:cNvPicPr>
            <a:picLocks noChangeAspect="1" noChangeArrowheads="1"/>
          </p:cNvPicPr>
          <p:nvPr/>
        </p:nvPicPr>
        <p:blipFill>
          <a:blip r:embed="rId3" cstate="print"/>
          <a:srcRect/>
          <a:stretch>
            <a:fillRect/>
          </a:stretch>
        </p:blipFill>
        <p:spPr bwMode="auto">
          <a:xfrm>
            <a:off x="9840417" y="4865531"/>
            <a:ext cx="1454316" cy="1940092"/>
          </a:xfrm>
          <a:prstGeom prst="rect">
            <a:avLst/>
          </a:prstGeom>
          <a:noFill/>
          <a:ln w="9525">
            <a:noFill/>
            <a:miter lim="800000"/>
            <a:headEnd/>
            <a:tailEnd/>
          </a:ln>
        </p:spPr>
      </p:pic>
      <p:pic>
        <p:nvPicPr>
          <p:cNvPr id="2" name="Espace réservé du contenu 3">
            <a:extLst>
              <a:ext uri="{FF2B5EF4-FFF2-40B4-BE49-F238E27FC236}">
                <a16:creationId xmlns:a16="http://schemas.microsoft.com/office/drawing/2014/main" id="{0E3F665A-102E-2344-4EEB-9C616CDE458B}"/>
              </a:ext>
            </a:extLst>
          </p:cNvPr>
          <p:cNvPicPr>
            <a:picLocks/>
          </p:cNvPicPr>
          <p:nvPr/>
        </p:nvPicPr>
        <p:blipFill>
          <a:blip r:embed="rId4" cstate="print"/>
          <a:srcRect/>
          <a:stretch>
            <a:fillRect/>
          </a:stretch>
        </p:blipFill>
        <p:spPr bwMode="auto">
          <a:xfrm>
            <a:off x="6177435" y="788758"/>
            <a:ext cx="5431803" cy="3467276"/>
          </a:xfrm>
          <a:prstGeom prst="rect">
            <a:avLst/>
          </a:prstGeom>
          <a:noFill/>
          <a:ln w="12700">
            <a:noFill/>
            <a:miter lim="800000"/>
            <a:headEnd/>
            <a:tailEnd/>
          </a:ln>
        </p:spPr>
      </p:pic>
      <p:sp>
        <p:nvSpPr>
          <p:cNvPr id="4" name="Rectangle 4">
            <a:extLst>
              <a:ext uri="{FF2B5EF4-FFF2-40B4-BE49-F238E27FC236}">
                <a16:creationId xmlns:a16="http://schemas.microsoft.com/office/drawing/2014/main" id="{C33EA04E-DDBF-1722-3564-B0A169EE540B}"/>
              </a:ext>
            </a:extLst>
          </p:cNvPr>
          <p:cNvSpPr>
            <a:spLocks noChangeArrowheads="1"/>
          </p:cNvSpPr>
          <p:nvPr/>
        </p:nvSpPr>
        <p:spPr bwMode="auto">
          <a:xfrm>
            <a:off x="9126071" y="4237617"/>
            <a:ext cx="2640841" cy="646331"/>
          </a:xfrm>
          <a:prstGeom prst="rect">
            <a:avLst/>
          </a:prstGeom>
          <a:noFill/>
          <a:ln w="9525">
            <a:noFill/>
            <a:miter lim="800000"/>
            <a:headEnd/>
            <a:tailEnd/>
          </a:ln>
        </p:spPr>
        <p:txBody>
          <a:bodyPr wrap="square">
            <a:spAutoFit/>
          </a:bodyPr>
          <a:lstStyle/>
          <a:p>
            <a:pPr eaLnBrk="0" hangingPunct="0"/>
            <a:r>
              <a:rPr lang="fr-FR" i="1" dirty="0"/>
              <a:t>(d’après Hayes et al., 2007).</a:t>
            </a:r>
            <a:endParaRPr lang="fr-FR" dirty="0"/>
          </a:p>
        </p:txBody>
      </p:sp>
    </p:spTree>
    <p:extLst>
      <p:ext uri="{BB962C8B-B14F-4D97-AF65-F5344CB8AC3E}">
        <p14:creationId xmlns:p14="http://schemas.microsoft.com/office/powerpoint/2010/main" val="23848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89666" y="1089176"/>
            <a:ext cx="4059153" cy="47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texte 2">
            <a:extLst>
              <a:ext uri="{FF2B5EF4-FFF2-40B4-BE49-F238E27FC236}">
                <a16:creationId xmlns:a16="http://schemas.microsoft.com/office/drawing/2014/main" id="{23FA4C66-3317-42CE-34C7-8FF6AA631E4C}"/>
              </a:ext>
            </a:extLst>
          </p:cNvPr>
          <p:cNvSpPr>
            <a:spLocks noGrp="1"/>
          </p:cNvSpPr>
          <p:nvPr>
            <p:ph type="body" sz="quarter" idx="13"/>
          </p:nvPr>
        </p:nvSpPr>
        <p:spPr/>
        <p:txBody>
          <a:bodyPr/>
          <a:lstStyle/>
          <a:p>
            <a:endParaRPr lang="fr-FR"/>
          </a:p>
        </p:txBody>
      </p:sp>
      <p:sp>
        <p:nvSpPr>
          <p:cNvPr id="2" name="ZoneTexte 1">
            <a:extLst>
              <a:ext uri="{FF2B5EF4-FFF2-40B4-BE49-F238E27FC236}">
                <a16:creationId xmlns:a16="http://schemas.microsoft.com/office/drawing/2014/main" id="{2B0BC809-CFFA-0B45-4D64-32E326A978A4}"/>
              </a:ext>
            </a:extLst>
          </p:cNvPr>
          <p:cNvSpPr txBox="1"/>
          <p:nvPr/>
        </p:nvSpPr>
        <p:spPr>
          <a:xfrm>
            <a:off x="6386840" y="1598455"/>
            <a:ext cx="5402638" cy="369332"/>
          </a:xfrm>
          <a:prstGeom prst="rect">
            <a:avLst/>
          </a:prstGeom>
          <a:noFill/>
        </p:spPr>
        <p:txBody>
          <a:bodyPr wrap="square" rtlCol="0">
            <a:spAutoFit/>
          </a:bodyPr>
          <a:lstStyle/>
          <a:p>
            <a:pPr algn="ctr"/>
            <a:r>
              <a:rPr lang="en-US" dirty="0"/>
              <a:t>Exposition, </a:t>
            </a:r>
            <a:r>
              <a:rPr lang="en-US" dirty="0" err="1"/>
              <a:t>ça</a:t>
            </a:r>
            <a:r>
              <a:rPr lang="en-US" dirty="0"/>
              <a:t> </a:t>
            </a:r>
            <a:r>
              <a:rPr lang="en-US" dirty="0" err="1"/>
              <a:t>vous</a:t>
            </a:r>
            <a:r>
              <a:rPr lang="en-US" dirty="0"/>
              <a:t> parle ?</a:t>
            </a:r>
          </a:p>
        </p:txBody>
      </p:sp>
    </p:spTree>
    <p:extLst>
      <p:ext uri="{BB962C8B-B14F-4D97-AF65-F5344CB8AC3E}">
        <p14:creationId xmlns:p14="http://schemas.microsoft.com/office/powerpoint/2010/main" val="3052317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6C04A98-DE95-4E74-ADDF-E3EEA1AAED8F}"/>
              </a:ext>
            </a:extLst>
          </p:cNvPr>
          <p:cNvSpPr>
            <a:spLocks noGrp="1"/>
          </p:cNvSpPr>
          <p:nvPr>
            <p:ph type="title"/>
          </p:nvPr>
        </p:nvSpPr>
        <p:spPr/>
        <p:txBody>
          <a:bodyPr/>
          <a:lstStyle/>
          <a:p>
            <a:r>
              <a:rPr lang="fr-FR" dirty="0">
                <a:solidFill>
                  <a:schemeClr val="bg1"/>
                </a:solidFill>
              </a:rPr>
              <a:t>AUC- Méthode des trapézoïdes</a:t>
            </a:r>
          </a:p>
        </p:txBody>
      </p:sp>
      <p:sp>
        <p:nvSpPr>
          <p:cNvPr id="6" name="Espace réservé du texte 5">
            <a:extLst>
              <a:ext uri="{FF2B5EF4-FFF2-40B4-BE49-F238E27FC236}">
                <a16:creationId xmlns:a16="http://schemas.microsoft.com/office/drawing/2014/main" id="{927BC36A-CFFE-FC29-F679-6736CA4F445B}"/>
              </a:ext>
            </a:extLst>
          </p:cNvPr>
          <p:cNvSpPr>
            <a:spLocks noGrp="1"/>
          </p:cNvSpPr>
          <p:nvPr>
            <p:ph type="body" sz="quarter" idx="15"/>
          </p:nvPr>
        </p:nvSpPr>
        <p:spPr>
          <a:xfrm>
            <a:off x="719403" y="1074578"/>
            <a:ext cx="11232819" cy="323935"/>
          </a:xfrm>
        </p:spPr>
        <p:txBody>
          <a:bodyPr/>
          <a:lstStyle/>
          <a:p>
            <a:r>
              <a:rPr lang="fr-FR" dirty="0"/>
              <a:t>AUC- Méthode des trapézoïdes</a:t>
            </a:r>
          </a:p>
        </p:txBody>
      </p:sp>
      <p:pic>
        <p:nvPicPr>
          <p:cNvPr id="5" name="Image 4">
            <a:extLst>
              <a:ext uri="{FF2B5EF4-FFF2-40B4-BE49-F238E27FC236}">
                <a16:creationId xmlns:a16="http://schemas.microsoft.com/office/drawing/2014/main" id="{3321153B-6780-48A4-8367-15A1B172C1B6}"/>
              </a:ext>
            </a:extLst>
          </p:cNvPr>
          <p:cNvPicPr>
            <a:picLocks noChangeAspect="1"/>
          </p:cNvPicPr>
          <p:nvPr/>
        </p:nvPicPr>
        <p:blipFill>
          <a:blip r:embed="rId2"/>
          <a:stretch>
            <a:fillRect/>
          </a:stretch>
        </p:blipFill>
        <p:spPr>
          <a:xfrm>
            <a:off x="583938" y="1753090"/>
            <a:ext cx="5740557" cy="4154149"/>
          </a:xfrm>
          <a:prstGeom prst="rect">
            <a:avLst/>
          </a:prstGeom>
        </p:spPr>
      </p:pic>
      <p:pic>
        <p:nvPicPr>
          <p:cNvPr id="7" name="Image 6">
            <a:extLst>
              <a:ext uri="{FF2B5EF4-FFF2-40B4-BE49-F238E27FC236}">
                <a16:creationId xmlns:a16="http://schemas.microsoft.com/office/drawing/2014/main" id="{651FA6AA-C49E-430D-B0FF-C9392E4B0F01}"/>
              </a:ext>
            </a:extLst>
          </p:cNvPr>
          <p:cNvPicPr>
            <a:picLocks noChangeAspect="1"/>
          </p:cNvPicPr>
          <p:nvPr/>
        </p:nvPicPr>
        <p:blipFill rotWithShape="1">
          <a:blip r:embed="rId3"/>
          <a:srcRect l="9258" t="-1" r="9008" b="41082"/>
          <a:stretch/>
        </p:blipFill>
        <p:spPr>
          <a:xfrm>
            <a:off x="7248128" y="3044957"/>
            <a:ext cx="4083861" cy="1215323"/>
          </a:xfrm>
          <a:prstGeom prst="rect">
            <a:avLst/>
          </a:prstGeom>
        </p:spPr>
      </p:pic>
    </p:spTree>
    <p:extLst>
      <p:ext uri="{BB962C8B-B14F-4D97-AF65-F5344CB8AC3E}">
        <p14:creationId xmlns:p14="http://schemas.microsoft.com/office/powerpoint/2010/main" val="482438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a:extLst>
              <a:ext uri="{FF2B5EF4-FFF2-40B4-BE49-F238E27FC236}">
                <a16:creationId xmlns:a16="http://schemas.microsoft.com/office/drawing/2014/main" id="{556271B0-6546-4968-89CD-3103523076D5}"/>
              </a:ext>
            </a:extLst>
          </p:cNvPr>
          <p:cNvSpPr>
            <a:spLocks noGrp="1"/>
          </p:cNvSpPr>
          <p:nvPr>
            <p:ph sz="quarter" idx="14"/>
          </p:nvPr>
        </p:nvSpPr>
        <p:spPr>
          <a:xfrm>
            <a:off x="719403" y="1108296"/>
            <a:ext cx="11232000" cy="3432000"/>
          </a:xfrm>
        </p:spPr>
        <p:txBody>
          <a:bodyPr/>
          <a:lstStyle/>
          <a:p>
            <a:endParaRPr lang="fr-FR" sz="1867" dirty="0">
              <a:solidFill>
                <a:schemeClr val="tx1">
                  <a:lumMod val="50000"/>
                  <a:lumOff val="50000"/>
                </a:schemeClr>
              </a:solidFill>
            </a:endParaRPr>
          </a:p>
          <a:p>
            <a:r>
              <a:rPr lang="fr-FR" sz="1867" dirty="0">
                <a:solidFill>
                  <a:schemeClr val="tx1">
                    <a:lumMod val="50000"/>
                    <a:lumOff val="50000"/>
                  </a:schemeClr>
                </a:solidFill>
              </a:rPr>
              <a:t>Méthode des trapézoïdes log  (élimination exponentielle)</a:t>
            </a:r>
          </a:p>
          <a:p>
            <a:endParaRPr lang="fr-FR" sz="1867" dirty="0">
              <a:solidFill>
                <a:schemeClr val="tx1">
                  <a:lumMod val="50000"/>
                  <a:lumOff val="50000"/>
                </a:schemeClr>
              </a:solidFill>
            </a:endParaRPr>
          </a:p>
        </p:txBody>
      </p:sp>
      <p:pic>
        <p:nvPicPr>
          <p:cNvPr id="206853" name="Picture 5" descr=" AUC = \frac{C_1-C_2}{ln(C_1)-ln(C_2)}(t_2-t_1) ">
            <a:extLst>
              <a:ext uri="{FF2B5EF4-FFF2-40B4-BE49-F238E27FC236}">
                <a16:creationId xmlns:a16="http://schemas.microsoft.com/office/drawing/2014/main" id="{C518CFAC-F4F0-461A-AC4F-F489806B526B}"/>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27648" y="2484858"/>
            <a:ext cx="5470939" cy="678876"/>
          </a:xfrm>
          <a:prstGeom prst="rect">
            <a:avLst/>
          </a:prstGeom>
          <a:noFill/>
          <a:extLst>
            <a:ext uri="{909E8E84-426E-40DD-AFC4-6F175D3DCCD1}">
              <a14:hiddenFill xmlns:a14="http://schemas.microsoft.com/office/drawing/2010/main">
                <a:solidFill>
                  <a:srgbClr val="FFFFFF"/>
                </a:solidFill>
              </a14:hiddenFill>
            </a:ext>
          </a:extLst>
        </p:spPr>
      </p:pic>
      <p:sp>
        <p:nvSpPr>
          <p:cNvPr id="9" name="Espace réservé du contenu 3">
            <a:extLst>
              <a:ext uri="{FF2B5EF4-FFF2-40B4-BE49-F238E27FC236}">
                <a16:creationId xmlns:a16="http://schemas.microsoft.com/office/drawing/2014/main" id="{E2E1E28B-BD35-4A17-8670-F76B770B43FC}"/>
              </a:ext>
            </a:extLst>
          </p:cNvPr>
          <p:cNvSpPr txBox="1">
            <a:spLocks/>
          </p:cNvSpPr>
          <p:nvPr/>
        </p:nvSpPr>
        <p:spPr>
          <a:xfrm>
            <a:off x="2255573" y="3813043"/>
            <a:ext cx="8734139" cy="5280888"/>
          </a:xfrm>
          <a:prstGeom prst="rect">
            <a:avLst/>
          </a:prstGeom>
        </p:spPr>
        <p:txBody>
          <a:bodyPr vert="horz" wrap="square" lIns="0" tIns="0" rIns="0" bIns="0" numCol="1" anchor="t" anchorCtr="0" compatLnSpc="1">
            <a:prstTxWarp prst="textNoShape">
              <a:avLst/>
            </a:prstTxWarp>
          </a:bodyPr>
          <a:lstStyle>
            <a:lvl1pPr marL="357031" indent="-357031" algn="l" defTabSz="953649" rtl="0" eaLnBrk="1" fontAlgn="base" hangingPunct="1">
              <a:spcBef>
                <a:spcPct val="20000"/>
              </a:spcBef>
              <a:spcAft>
                <a:spcPct val="0"/>
              </a:spcAft>
              <a:defRPr sz="1915">
                <a:solidFill>
                  <a:srgbClr val="333399"/>
                </a:solidFill>
                <a:latin typeface="+mn-lt"/>
                <a:ea typeface="+mn-ea"/>
                <a:cs typeface="+mn-cs"/>
              </a:defRPr>
            </a:lvl1pPr>
            <a:lvl2pPr marL="773567" indent="-295960" algn="l" defTabSz="953649" rtl="0" eaLnBrk="1" fontAlgn="base" hangingPunct="1">
              <a:spcBef>
                <a:spcPct val="20000"/>
              </a:spcBef>
              <a:spcAft>
                <a:spcPct val="0"/>
              </a:spcAft>
              <a:buClr>
                <a:srgbClr val="27A47E"/>
              </a:buClr>
              <a:buSzPct val="100000"/>
              <a:buFont typeface="Wingdings" pitchFamily="2" charset="2"/>
              <a:buChar char="§"/>
              <a:defRPr sz="2202">
                <a:solidFill>
                  <a:schemeClr val="tx1"/>
                </a:solidFill>
                <a:latin typeface="+mn-lt"/>
              </a:defRPr>
            </a:lvl2pPr>
            <a:lvl3pPr marL="1193234" indent="-239587" algn="l" defTabSz="953649" rtl="0" eaLnBrk="1" fontAlgn="base" hangingPunct="1">
              <a:spcBef>
                <a:spcPct val="20000"/>
              </a:spcBef>
              <a:spcAft>
                <a:spcPct val="0"/>
              </a:spcAft>
              <a:buSzPct val="100000"/>
              <a:buChar char="•"/>
              <a:defRPr sz="2202">
                <a:solidFill>
                  <a:schemeClr val="tx1"/>
                </a:solidFill>
                <a:latin typeface="+mn-lt"/>
              </a:defRPr>
            </a:lvl3pPr>
            <a:lvl4pPr marL="1666144" indent="-236455" algn="l" defTabSz="953649" rtl="0" eaLnBrk="1" fontAlgn="base" hangingPunct="1">
              <a:spcBef>
                <a:spcPct val="20000"/>
              </a:spcBef>
              <a:spcAft>
                <a:spcPct val="0"/>
              </a:spcAft>
              <a:buSzPct val="100000"/>
              <a:buChar char="–"/>
              <a:defRPr sz="2202">
                <a:solidFill>
                  <a:schemeClr val="tx1"/>
                </a:solidFill>
                <a:latin typeface="+mn-lt"/>
              </a:defRPr>
            </a:lvl4pPr>
            <a:lvl5pPr marL="2143752" indent="-238020" algn="l" defTabSz="953649" rtl="0" eaLnBrk="1" fontAlgn="base" hangingPunct="1">
              <a:spcBef>
                <a:spcPct val="20000"/>
              </a:spcBef>
              <a:spcAft>
                <a:spcPct val="0"/>
              </a:spcAft>
              <a:buSzPct val="100000"/>
              <a:buChar char="»"/>
              <a:defRPr sz="2202">
                <a:solidFill>
                  <a:schemeClr val="tx1"/>
                </a:solidFill>
                <a:latin typeface="+mn-lt"/>
              </a:defRPr>
            </a:lvl5pPr>
            <a:lvl6pPr marL="2594738" indent="-238020" algn="l" defTabSz="953649" rtl="0" eaLnBrk="1" fontAlgn="base" hangingPunct="1">
              <a:spcBef>
                <a:spcPct val="20000"/>
              </a:spcBef>
              <a:spcAft>
                <a:spcPct val="0"/>
              </a:spcAft>
              <a:buSzPct val="100000"/>
              <a:buChar char="»"/>
              <a:defRPr sz="2202">
                <a:solidFill>
                  <a:schemeClr val="tx1"/>
                </a:solidFill>
                <a:latin typeface="+mn-lt"/>
              </a:defRPr>
            </a:lvl6pPr>
            <a:lvl7pPr marL="3045724" indent="-238020" algn="l" defTabSz="953649" rtl="0" eaLnBrk="1" fontAlgn="base" hangingPunct="1">
              <a:spcBef>
                <a:spcPct val="20000"/>
              </a:spcBef>
              <a:spcAft>
                <a:spcPct val="0"/>
              </a:spcAft>
              <a:buSzPct val="100000"/>
              <a:buChar char="»"/>
              <a:defRPr sz="2202">
                <a:solidFill>
                  <a:schemeClr val="tx1"/>
                </a:solidFill>
                <a:latin typeface="+mn-lt"/>
              </a:defRPr>
            </a:lvl7pPr>
            <a:lvl8pPr marL="3496710" indent="-238020" algn="l" defTabSz="953649" rtl="0" eaLnBrk="1" fontAlgn="base" hangingPunct="1">
              <a:spcBef>
                <a:spcPct val="20000"/>
              </a:spcBef>
              <a:spcAft>
                <a:spcPct val="0"/>
              </a:spcAft>
              <a:buSzPct val="100000"/>
              <a:buChar char="»"/>
              <a:defRPr sz="2202">
                <a:solidFill>
                  <a:schemeClr val="tx1"/>
                </a:solidFill>
                <a:latin typeface="+mn-lt"/>
              </a:defRPr>
            </a:lvl8pPr>
            <a:lvl9pPr marL="3947696" indent="-238020" algn="l" defTabSz="953649" rtl="0" eaLnBrk="1" fontAlgn="base" hangingPunct="1">
              <a:spcBef>
                <a:spcPct val="20000"/>
              </a:spcBef>
              <a:spcAft>
                <a:spcPct val="0"/>
              </a:spcAft>
              <a:buSzPct val="100000"/>
              <a:buChar char="»"/>
              <a:defRPr sz="2202">
                <a:solidFill>
                  <a:schemeClr val="tx1"/>
                </a:solidFill>
                <a:latin typeface="+mn-lt"/>
              </a:defRPr>
            </a:lvl9pPr>
          </a:lstStyle>
          <a:p>
            <a:pPr algn="just">
              <a:spcAft>
                <a:spcPts val="545"/>
              </a:spcAft>
              <a:buFont typeface="Wingdings" pitchFamily="2" charset="2"/>
              <a:buChar char="Ø"/>
            </a:pPr>
            <a:r>
              <a:rPr lang="fr-FR" sz="1543" b="1" u="sng" kern="0" dirty="0"/>
              <a:t>packages PKNCA</a:t>
            </a:r>
            <a:r>
              <a:rPr lang="fr-FR" sz="1543" b="1" kern="0" dirty="0"/>
              <a:t> </a:t>
            </a:r>
            <a:r>
              <a:rPr lang="fr-FR" sz="1543" i="1" kern="0" dirty="0"/>
              <a:t>(</a:t>
            </a:r>
            <a:r>
              <a:rPr lang="fr-FR" sz="1815" i="1" kern="0" dirty="0" err="1"/>
              <a:t>Perform</a:t>
            </a:r>
            <a:r>
              <a:rPr lang="fr-FR" sz="1815" i="1" kern="0" dirty="0"/>
              <a:t> </a:t>
            </a:r>
            <a:r>
              <a:rPr lang="fr-FR" sz="1815" i="1" kern="0" dirty="0" err="1"/>
              <a:t>Pharmacokinetic</a:t>
            </a:r>
            <a:r>
              <a:rPr lang="fr-FR" sz="1815" i="1" kern="0" dirty="0"/>
              <a:t> Non-</a:t>
            </a:r>
            <a:r>
              <a:rPr lang="fr-FR" sz="1815" i="1" kern="0" dirty="0" err="1"/>
              <a:t>Compartmental</a:t>
            </a:r>
            <a:r>
              <a:rPr lang="fr-FR" sz="1815" i="1" kern="0" dirty="0"/>
              <a:t> </a:t>
            </a:r>
            <a:r>
              <a:rPr lang="fr-FR" sz="1815" i="1" kern="0" dirty="0" err="1"/>
              <a:t>Analysis</a:t>
            </a:r>
            <a:r>
              <a:rPr lang="fr-FR" sz="1543" i="1" kern="0" dirty="0"/>
              <a:t>)</a:t>
            </a:r>
            <a:endParaRPr lang="fr-FR" sz="1543" b="1" kern="0" dirty="0"/>
          </a:p>
          <a:p>
            <a:pPr lvl="1" algn="just">
              <a:spcAft>
                <a:spcPts val="545"/>
              </a:spcAft>
              <a:buFont typeface="Arial" panose="020B0604020202020204" pitchFamily="34" charset="0"/>
              <a:buChar char="•"/>
            </a:pPr>
            <a:r>
              <a:rPr lang="fr-FR" sz="1543" kern="0" dirty="0"/>
              <a:t>Permet de calculer les paramètres pharmacocinétiques standards tel que l’AUC, </a:t>
            </a:r>
            <a:r>
              <a:rPr lang="fr-FR" sz="1543" kern="0" dirty="0" err="1"/>
              <a:t>T_max</a:t>
            </a:r>
            <a:r>
              <a:rPr lang="fr-FR" sz="1543" kern="0" dirty="0"/>
              <a:t>, </a:t>
            </a:r>
            <a:r>
              <a:rPr lang="fr-FR" sz="1543" kern="0" dirty="0" err="1"/>
              <a:t>C_max</a:t>
            </a:r>
            <a:r>
              <a:rPr lang="fr-FR" sz="1543" kern="0" dirty="0"/>
              <a:t>.</a:t>
            </a:r>
          </a:p>
          <a:p>
            <a:pPr lvl="1" algn="just">
              <a:spcAft>
                <a:spcPts val="545"/>
              </a:spcAft>
              <a:buFont typeface="Arial" panose="020B0604020202020204" pitchFamily="34" charset="0"/>
              <a:buChar char="•"/>
            </a:pPr>
            <a:r>
              <a:rPr lang="fr-FR" sz="1543" kern="0" dirty="0"/>
              <a:t>Application des fonctions du packages sur les </a:t>
            </a:r>
            <a:r>
              <a:rPr lang="fr-FR" sz="1543" b="1" kern="0" dirty="0"/>
              <a:t>concentrations</a:t>
            </a:r>
            <a:r>
              <a:rPr lang="fr-FR" sz="1543" kern="0" dirty="0"/>
              <a:t> et sur les </a:t>
            </a:r>
            <a:r>
              <a:rPr lang="fr-FR" sz="1543" b="1" kern="0" dirty="0"/>
              <a:t>quantités</a:t>
            </a:r>
          </a:p>
          <a:p>
            <a:pPr lvl="1" algn="just">
              <a:spcAft>
                <a:spcPts val="545"/>
              </a:spcAft>
              <a:buFont typeface="Arial" panose="020B0604020202020204" pitchFamily="34" charset="0"/>
              <a:buChar char="•"/>
            </a:pPr>
            <a:r>
              <a:rPr lang="fr-FR" sz="1543" kern="0" dirty="0"/>
              <a:t>Données nécessaires : les </a:t>
            </a:r>
            <a:r>
              <a:rPr lang="fr-FR" sz="1543" b="1" kern="0" dirty="0"/>
              <a:t>concentrations</a:t>
            </a:r>
            <a:r>
              <a:rPr lang="fr-FR" sz="1543" kern="0" dirty="0"/>
              <a:t> mesurées ou les </a:t>
            </a:r>
            <a:r>
              <a:rPr lang="fr-FR" sz="1543" b="1" kern="0" dirty="0"/>
              <a:t>quantités</a:t>
            </a:r>
            <a:r>
              <a:rPr lang="fr-FR" sz="1543" kern="0" dirty="0"/>
              <a:t> excrétées et le </a:t>
            </a:r>
            <a:r>
              <a:rPr lang="fr-FR" sz="1543" b="1" kern="0" dirty="0"/>
              <a:t>temps</a:t>
            </a:r>
            <a:r>
              <a:rPr lang="fr-FR" sz="1543" kern="0" dirty="0"/>
              <a:t> associés à ces mesures</a:t>
            </a:r>
          </a:p>
        </p:txBody>
      </p:sp>
      <p:pic>
        <p:nvPicPr>
          <p:cNvPr id="10" name="Image 9">
            <a:extLst>
              <a:ext uri="{FF2B5EF4-FFF2-40B4-BE49-F238E27FC236}">
                <a16:creationId xmlns:a16="http://schemas.microsoft.com/office/drawing/2014/main" id="{D1240A8B-7519-476F-8CD9-66449F396DD3}"/>
              </a:ext>
            </a:extLst>
          </p:cNvPr>
          <p:cNvPicPr>
            <a:picLocks noChangeAspect="1"/>
          </p:cNvPicPr>
          <p:nvPr/>
        </p:nvPicPr>
        <p:blipFill>
          <a:blip r:embed="rId3"/>
          <a:stretch>
            <a:fillRect/>
          </a:stretch>
        </p:blipFill>
        <p:spPr>
          <a:xfrm>
            <a:off x="446222" y="4293097"/>
            <a:ext cx="1512133" cy="1171905"/>
          </a:xfrm>
          <a:prstGeom prst="rect">
            <a:avLst/>
          </a:prstGeom>
        </p:spPr>
      </p:pic>
    </p:spTree>
    <p:extLst>
      <p:ext uri="{BB962C8B-B14F-4D97-AF65-F5344CB8AC3E}">
        <p14:creationId xmlns:p14="http://schemas.microsoft.com/office/powerpoint/2010/main" val="148060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Image 2"/>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589666" y="1089176"/>
            <a:ext cx="4059153" cy="4784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texte 2">
            <a:extLst>
              <a:ext uri="{FF2B5EF4-FFF2-40B4-BE49-F238E27FC236}">
                <a16:creationId xmlns:a16="http://schemas.microsoft.com/office/drawing/2014/main" id="{23FA4C66-3317-42CE-34C7-8FF6AA631E4C}"/>
              </a:ext>
            </a:extLst>
          </p:cNvPr>
          <p:cNvSpPr>
            <a:spLocks noGrp="1"/>
          </p:cNvSpPr>
          <p:nvPr>
            <p:ph type="body" sz="quarter" idx="13"/>
          </p:nvPr>
        </p:nvSpPr>
        <p:spPr/>
        <p:txBody>
          <a:bodyPr/>
          <a:lstStyle/>
          <a:p>
            <a:endParaRPr lang="fr-FR"/>
          </a:p>
        </p:txBody>
      </p:sp>
      <p:sp>
        <p:nvSpPr>
          <p:cNvPr id="2" name="ZoneTexte 1">
            <a:extLst>
              <a:ext uri="{FF2B5EF4-FFF2-40B4-BE49-F238E27FC236}">
                <a16:creationId xmlns:a16="http://schemas.microsoft.com/office/drawing/2014/main" id="{77E11121-03B2-8D54-EB71-D5F64F1CA4E6}"/>
              </a:ext>
            </a:extLst>
          </p:cNvPr>
          <p:cNvSpPr txBox="1"/>
          <p:nvPr/>
        </p:nvSpPr>
        <p:spPr>
          <a:xfrm>
            <a:off x="6386840" y="1598455"/>
            <a:ext cx="5402638" cy="646331"/>
          </a:xfrm>
          <a:prstGeom prst="rect">
            <a:avLst/>
          </a:prstGeom>
          <a:noFill/>
        </p:spPr>
        <p:txBody>
          <a:bodyPr wrap="square" rtlCol="0">
            <a:spAutoFit/>
          </a:bodyPr>
          <a:lstStyle/>
          <a:p>
            <a:pPr algn="ctr"/>
            <a:r>
              <a:rPr lang="en-US" dirty="0"/>
              <a:t>Comment faire </a:t>
            </a:r>
            <a:r>
              <a:rPr lang="en-US" dirty="0" err="1"/>
              <a:t>si</a:t>
            </a:r>
            <a:r>
              <a:rPr lang="en-US" dirty="0"/>
              <a:t> peu/pas de points de </a:t>
            </a:r>
            <a:r>
              <a:rPr lang="en-US" dirty="0" err="1"/>
              <a:t>cinétique</a:t>
            </a:r>
            <a:r>
              <a:rPr lang="en-US" dirty="0"/>
              <a:t> ?</a:t>
            </a:r>
          </a:p>
        </p:txBody>
      </p:sp>
    </p:spTree>
    <p:extLst>
      <p:ext uri="{BB962C8B-B14F-4D97-AF65-F5344CB8AC3E}">
        <p14:creationId xmlns:p14="http://schemas.microsoft.com/office/powerpoint/2010/main" val="3587773810"/>
      </p:ext>
    </p:extLst>
  </p:cSld>
  <p:clrMapOvr>
    <a:masterClrMapping/>
  </p:clrMapOvr>
</p:sld>
</file>

<file path=ppt/theme/theme1.xml><?xml version="1.0" encoding="utf-8"?>
<a:theme xmlns:a="http://schemas.openxmlformats.org/drawingml/2006/main" name="MINISTÈRIEL">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GOUVERNEMENT PPT">
      <a:majorFont>
        <a:latin typeface="Marianne"/>
        <a:ea typeface=""/>
        <a:cs typeface=""/>
      </a:majorFont>
      <a:minorFont>
        <a:latin typeface="Mariann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 présentation powerpoint Charte Etat - Marianne (ID 2723046)  -  Lecture seule" id="{62E89283-8F21-4257-938A-A1ADC4A67BB3}" vid="{B404DD28-2009-48FA-9C0B-699A8E81A7B3}"/>
    </a:ext>
  </a:extLst>
</a:theme>
</file>

<file path=ppt/theme/theme2.xml><?xml version="1.0" encoding="utf-8"?>
<a:theme xmlns:a="http://schemas.openxmlformats.org/drawingml/2006/main" name="1_MINISTÈRIEL">
  <a:themeElements>
    <a:clrScheme name="GOUVERNEMENT PPT">
      <a:dk1>
        <a:srgbClr val="000000"/>
      </a:dk1>
      <a:lt1>
        <a:srgbClr val="FFFFFF"/>
      </a:lt1>
      <a:dk2>
        <a:srgbClr val="000091"/>
      </a:dk2>
      <a:lt2>
        <a:srgbClr val="E1000F"/>
      </a:lt2>
      <a:accent1>
        <a:srgbClr val="005841"/>
      </a:accent1>
      <a:accent2>
        <a:srgbClr val="21215A"/>
      </a:accent2>
      <a:accent3>
        <a:srgbClr val="FFD500"/>
      </a:accent3>
      <a:accent4>
        <a:srgbClr val="EA5433"/>
      </a:accent4>
      <a:accent5>
        <a:srgbClr val="8C2237"/>
      </a:accent5>
      <a:accent6>
        <a:srgbClr val="49311F"/>
      </a:accent6>
      <a:hlink>
        <a:srgbClr val="000000"/>
      </a:hlink>
      <a:folHlink>
        <a:srgbClr val="000000"/>
      </a:folHlink>
    </a:clrScheme>
    <a:fontScheme name="GOUVERNEMENT PPT">
      <a:majorFont>
        <a:latin typeface="Marianne"/>
        <a:ea typeface=""/>
        <a:cs typeface=""/>
      </a:majorFont>
      <a:minorFont>
        <a:latin typeface="Mariann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odèle_présentation_ppt_Ineris_Marianne_16_9eme" id="{D86C8794-8552-4F36-B22F-2F76B642BB30}" vid="{AD250587-DB5E-4692-AA7A-FFBFC5109EA2}"/>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Modèle présentation powerpoint Charte Etat - Marianne (ID 2723046)</Template>
  <TotalTime>10115</TotalTime>
  <Words>2014</Words>
  <Application>Microsoft Office PowerPoint</Application>
  <PresentationFormat>Grand écran</PresentationFormat>
  <Paragraphs>345</Paragraphs>
  <Slides>35</Slides>
  <Notes>9</Notes>
  <HiddenSlides>0</HiddenSlides>
  <MMClips>0</MMClips>
  <ScaleCrop>false</ScaleCrop>
  <HeadingPairs>
    <vt:vector size="8" baseType="variant">
      <vt:variant>
        <vt:lpstr>Polices utilisées</vt:lpstr>
      </vt:variant>
      <vt:variant>
        <vt:i4>10</vt:i4>
      </vt:variant>
      <vt:variant>
        <vt:lpstr>Thème</vt:lpstr>
      </vt:variant>
      <vt:variant>
        <vt:i4>2</vt:i4>
      </vt:variant>
      <vt:variant>
        <vt:lpstr>Serveurs OLE incorporés</vt:lpstr>
      </vt:variant>
      <vt:variant>
        <vt:i4>1</vt:i4>
      </vt:variant>
      <vt:variant>
        <vt:lpstr>Titres des diapositives</vt:lpstr>
      </vt:variant>
      <vt:variant>
        <vt:i4>35</vt:i4>
      </vt:variant>
    </vt:vector>
  </HeadingPairs>
  <TitlesOfParts>
    <vt:vector size="48" baseType="lpstr">
      <vt:lpstr>ＭＳ Ｐゴシック</vt:lpstr>
      <vt:lpstr>Alegreya</vt:lpstr>
      <vt:lpstr>Arial</vt:lpstr>
      <vt:lpstr>Calibri</vt:lpstr>
      <vt:lpstr>Cambria</vt:lpstr>
      <vt:lpstr>Cambria Math</vt:lpstr>
      <vt:lpstr>Lucida Sans Unicode</vt:lpstr>
      <vt:lpstr>Marianne</vt:lpstr>
      <vt:lpstr>Times New Roman</vt:lpstr>
      <vt:lpstr>Wingdings</vt:lpstr>
      <vt:lpstr>MINISTÈRIEL</vt:lpstr>
      <vt:lpstr>1_MINISTÈRIEL</vt:lpstr>
      <vt:lpstr>Microsoft Éditeur d'équations 3.0</vt:lpstr>
      <vt:lpstr>Présentation PowerPoint</vt:lpstr>
      <vt:lpstr>La pharmaco/toxicocinétique et dynamique</vt:lpstr>
      <vt:lpstr>Relation entre une exposition et un effet</vt:lpstr>
      <vt:lpstr>Présentation PowerPoint</vt:lpstr>
      <vt:lpstr>Toxicocinétique et processus ADME</vt:lpstr>
      <vt:lpstr>Présentation PowerPoint</vt:lpstr>
      <vt:lpstr>AUC- Méthode des trapézoïdes</vt:lpstr>
      <vt:lpstr>Présentation PowerPoint</vt:lpstr>
      <vt:lpstr>Présentation PowerPoint</vt:lpstr>
      <vt:lpstr>Des modèles simples…</vt:lpstr>
      <vt:lpstr>Vers des modèles plus complexes</vt:lpstr>
      <vt:lpstr>Toujours plus complexes…</vt:lpstr>
      <vt:lpstr>Les modèles PBPK Simples…</vt:lpstr>
      <vt:lpstr>Les modèles PBPK Simples…</vt:lpstr>
      <vt:lpstr>Moins simples…</vt:lpstr>
      <vt:lpstr>Complexes</vt:lpstr>
      <vt:lpstr>RIP</vt:lpstr>
      <vt:lpstr>Présentation PowerPoint</vt:lpstr>
      <vt:lpstr>ECOTOX ?</vt:lpstr>
      <vt:lpstr>Modèle TK (1 organisme = 1 compartiment)</vt:lpstr>
      <vt:lpstr>Modèle TK (1 organisme = multi-compartiments)</vt:lpstr>
      <vt:lpstr>Contexte réglementaire : Evaluation du Risque Environnemental (ERE)</vt:lpstr>
      <vt:lpstr>Et concrètement ?</vt:lpstr>
      <vt:lpstr>Présentation PowerPoint</vt:lpstr>
      <vt:lpstr>Présentation PowerPoint</vt:lpstr>
      <vt:lpstr>But de la modélisation </vt:lpstr>
      <vt:lpstr>Transposition inter-espèces</vt:lpstr>
      <vt:lpstr>Conclusion</vt:lpstr>
      <vt:lpstr>On commence ?</vt:lpstr>
      <vt:lpstr> Extension à la période prénatale (thèse Yourdasmine Ali-Daoud)</vt:lpstr>
      <vt:lpstr>Calibration de la résorption osseuse supplémentaire</vt:lpstr>
      <vt:lpstr>Calibration MCMC de la résorption osseuse supplémentaire</vt:lpstr>
      <vt:lpstr>p-PBPK pour le plomb</vt:lpstr>
      <vt:lpstr>Reconstruction de l’exposition fétale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Modèles en toxicologie</dc:title>
  <dc:creator>BILLAT Pierre-Andre</dc:creator>
  <cp:lastModifiedBy>PARE Albert</cp:lastModifiedBy>
  <cp:revision>160</cp:revision>
  <dcterms:created xsi:type="dcterms:W3CDTF">2021-08-06T12:08:12Z</dcterms:created>
  <dcterms:modified xsi:type="dcterms:W3CDTF">2025-01-06T15:00:01Z</dcterms:modified>
</cp:coreProperties>
</file>